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7"/>
  </p:notesMasterIdLst>
  <p:sldIdLst>
    <p:sldId id="297" r:id="rId2"/>
    <p:sldId id="295" r:id="rId3"/>
    <p:sldId id="284" r:id="rId4"/>
    <p:sldId id="285" r:id="rId5"/>
    <p:sldId id="294" r:id="rId6"/>
    <p:sldId id="300" r:id="rId7"/>
    <p:sldId id="278" r:id="rId8"/>
    <p:sldId id="301" r:id="rId9"/>
    <p:sldId id="280" r:id="rId10"/>
    <p:sldId id="302" r:id="rId11"/>
    <p:sldId id="303" r:id="rId12"/>
    <p:sldId id="304" r:id="rId13"/>
    <p:sldId id="305" r:id="rId14"/>
    <p:sldId id="283" r:id="rId15"/>
    <p:sldId id="306" r:id="rId16"/>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0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03" autoAdjust="0"/>
    <p:restoredTop sz="96780" autoAdjust="0"/>
  </p:normalViewPr>
  <p:slideViewPr>
    <p:cSldViewPr>
      <p:cViewPr varScale="1">
        <p:scale>
          <a:sx n="70" d="100"/>
          <a:sy n="70" d="100"/>
        </p:scale>
        <p:origin x="133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54C695-FE9B-4E40-91CD-9266A4A2D186}" type="doc">
      <dgm:prSet loTypeId="urn:microsoft.com/office/officeart/2005/8/layout/hList1" loCatId="list" qsTypeId="urn:microsoft.com/office/officeart/2005/8/quickstyle/3D2" qsCatId="3D" csTypeId="urn:microsoft.com/office/officeart/2005/8/colors/accent6_2" csCatId="accent6" phldr="1"/>
      <dgm:spPr/>
      <dgm:t>
        <a:bodyPr/>
        <a:lstStyle/>
        <a:p>
          <a:endParaRPr lang="nb-NO"/>
        </a:p>
      </dgm:t>
    </dgm:pt>
    <dgm:pt modelId="{C7099687-9A75-4AB0-86C6-C06A78C6159F}">
      <dgm:prSet/>
      <dgm:spPr/>
      <dgm:t>
        <a:bodyPr/>
        <a:lstStyle/>
        <a:p>
          <a:pPr rtl="0"/>
          <a:r>
            <a:rPr lang="es-ES_tradnl" b="1" u="none" dirty="0" smtClean="0"/>
            <a:t>Fase I</a:t>
          </a:r>
          <a:endParaRPr lang="nb-NO" b="1" u="none" dirty="0"/>
        </a:p>
      </dgm:t>
    </dgm:pt>
    <dgm:pt modelId="{3D6697AE-D35A-442E-A192-F6A3CE76F5A3}" type="parTrans" cxnId="{69A1E99F-66E6-4D07-B54D-85EB5EDBE2A6}">
      <dgm:prSet/>
      <dgm:spPr/>
      <dgm:t>
        <a:bodyPr/>
        <a:lstStyle/>
        <a:p>
          <a:endParaRPr lang="nb-NO"/>
        </a:p>
      </dgm:t>
    </dgm:pt>
    <dgm:pt modelId="{956B0CBE-2588-48B9-9881-525BA22C6006}" type="sibTrans" cxnId="{69A1E99F-66E6-4D07-B54D-85EB5EDBE2A6}">
      <dgm:prSet/>
      <dgm:spPr/>
      <dgm:t>
        <a:bodyPr/>
        <a:lstStyle/>
        <a:p>
          <a:endParaRPr lang="nb-NO"/>
        </a:p>
      </dgm:t>
    </dgm:pt>
    <dgm:pt modelId="{85EA0142-8B02-4059-B2EE-ADB167BA7666}">
      <dgm:prSet/>
      <dgm:spPr/>
      <dgm:t>
        <a:bodyPr/>
        <a:lstStyle/>
        <a:p>
          <a:pPr rtl="0"/>
          <a:r>
            <a:rPr lang="es-ES_tradnl" b="1" dirty="0" smtClean="0"/>
            <a:t>Mapeo</a:t>
          </a:r>
          <a:r>
            <a:rPr lang="es-ES_tradnl" dirty="0" smtClean="0"/>
            <a:t> de prácticas de colaboración entre EFS y actores externos, con particular atención a la sociedad civil. </a:t>
          </a:r>
          <a:br>
            <a:rPr lang="es-ES_tradnl" dirty="0" smtClean="0"/>
          </a:br>
          <a:r>
            <a:rPr lang="es-ES_tradnl" dirty="0" smtClean="0"/>
            <a:t>Muestra de 32 EFS.  </a:t>
          </a:r>
          <a:endParaRPr lang="nb-NO" dirty="0"/>
        </a:p>
      </dgm:t>
    </dgm:pt>
    <dgm:pt modelId="{A1B6A508-265D-4C23-B777-6AB454ADA941}" type="parTrans" cxnId="{9A32137A-A871-442F-AFF2-DC683EF46622}">
      <dgm:prSet/>
      <dgm:spPr/>
      <dgm:t>
        <a:bodyPr/>
        <a:lstStyle/>
        <a:p>
          <a:endParaRPr lang="nb-NO"/>
        </a:p>
      </dgm:t>
    </dgm:pt>
    <dgm:pt modelId="{62C6D2D2-0C12-4829-8DB9-4FC57BEA2626}" type="sibTrans" cxnId="{9A32137A-A871-442F-AFF2-DC683EF46622}">
      <dgm:prSet/>
      <dgm:spPr/>
      <dgm:t>
        <a:bodyPr/>
        <a:lstStyle/>
        <a:p>
          <a:endParaRPr lang="nb-NO"/>
        </a:p>
      </dgm:t>
    </dgm:pt>
    <dgm:pt modelId="{B074F7D0-4257-4555-A2D3-0ACE7BE91FA6}">
      <dgm:prSet/>
      <dgm:spPr/>
      <dgm:t>
        <a:bodyPr/>
        <a:lstStyle/>
        <a:p>
          <a:pPr rtl="0"/>
          <a:r>
            <a:rPr lang="es-ES_tradnl" b="1" dirty="0" smtClean="0"/>
            <a:t>Reporte</a:t>
          </a:r>
          <a:r>
            <a:rPr lang="es-ES_tradnl" dirty="0" smtClean="0"/>
            <a:t> disponible en línea. Publicación</a:t>
          </a:r>
          <a:r>
            <a:rPr lang="es-ES" dirty="0" smtClean="0"/>
            <a:t> </a:t>
          </a:r>
          <a:r>
            <a:rPr lang="es-ES_tradnl" dirty="0" smtClean="0"/>
            <a:t>a fines de 2014.</a:t>
          </a:r>
          <a:endParaRPr lang="nb-NO" dirty="0"/>
        </a:p>
      </dgm:t>
    </dgm:pt>
    <dgm:pt modelId="{AD2B9894-900A-4C07-A994-B70B0A0225F7}" type="parTrans" cxnId="{552D7404-9639-4E13-9A18-9B13E75EC989}">
      <dgm:prSet/>
      <dgm:spPr/>
      <dgm:t>
        <a:bodyPr/>
        <a:lstStyle/>
        <a:p>
          <a:endParaRPr lang="nb-NO"/>
        </a:p>
      </dgm:t>
    </dgm:pt>
    <dgm:pt modelId="{321F359A-5C08-462D-B9F3-5E0FBA9A666E}" type="sibTrans" cxnId="{552D7404-9639-4E13-9A18-9B13E75EC989}">
      <dgm:prSet/>
      <dgm:spPr/>
      <dgm:t>
        <a:bodyPr/>
        <a:lstStyle/>
        <a:p>
          <a:endParaRPr lang="nb-NO"/>
        </a:p>
      </dgm:t>
    </dgm:pt>
    <dgm:pt modelId="{C6EC95D4-DFCC-4613-86A9-54CE6A490A33}">
      <dgm:prSet/>
      <dgm:spPr/>
      <dgm:t>
        <a:bodyPr/>
        <a:lstStyle/>
        <a:p>
          <a:pPr rtl="0"/>
          <a:r>
            <a:rPr lang="es-ES_tradnl" b="1" u="none" dirty="0" smtClean="0"/>
            <a:t>Fase II</a:t>
          </a:r>
          <a:endParaRPr lang="nb-NO" b="1" u="none" dirty="0"/>
        </a:p>
      </dgm:t>
    </dgm:pt>
    <dgm:pt modelId="{0E9DC34F-67D5-4379-B9EF-435961759C34}" type="parTrans" cxnId="{0CEFE3FC-D177-4370-BC70-01C22EF25BCF}">
      <dgm:prSet/>
      <dgm:spPr/>
      <dgm:t>
        <a:bodyPr/>
        <a:lstStyle/>
        <a:p>
          <a:endParaRPr lang="nb-NO"/>
        </a:p>
      </dgm:t>
    </dgm:pt>
    <dgm:pt modelId="{9C0D6300-5418-4F0D-93EF-A4B14D6D9619}" type="sibTrans" cxnId="{0CEFE3FC-D177-4370-BC70-01C22EF25BCF}">
      <dgm:prSet/>
      <dgm:spPr/>
      <dgm:t>
        <a:bodyPr/>
        <a:lstStyle/>
        <a:p>
          <a:endParaRPr lang="nb-NO"/>
        </a:p>
      </dgm:t>
    </dgm:pt>
    <dgm:pt modelId="{BCFB64A2-7B95-4060-A6B1-1CB9A47C635A}">
      <dgm:prSet/>
      <dgm:spPr/>
      <dgm:t>
        <a:bodyPr/>
        <a:lstStyle/>
        <a:p>
          <a:pPr rtl="0"/>
          <a:r>
            <a:rPr lang="es-ES_tradnl" b="1" dirty="0" smtClean="0"/>
            <a:t>Encuesta </a:t>
          </a:r>
          <a:r>
            <a:rPr lang="es-ES_tradnl" dirty="0" smtClean="0"/>
            <a:t>sobre prácticas de colaboración entre EFS y actores externos (ciudadanos, parlamento, medios de comunicación). 31 respuestas de EFS recibidas.</a:t>
          </a:r>
          <a:endParaRPr lang="nb-NO" dirty="0"/>
        </a:p>
      </dgm:t>
    </dgm:pt>
    <dgm:pt modelId="{6E803CE1-557C-4AF5-A17C-D3A5C87D158D}" type="parTrans" cxnId="{9BA44A71-EAA7-4110-8A1B-B5EAD4CEB3E5}">
      <dgm:prSet/>
      <dgm:spPr/>
      <dgm:t>
        <a:bodyPr/>
        <a:lstStyle/>
        <a:p>
          <a:endParaRPr lang="nb-NO"/>
        </a:p>
      </dgm:t>
    </dgm:pt>
    <dgm:pt modelId="{182ACFDC-326C-4B4E-B8EA-AB437A218259}" type="sibTrans" cxnId="{9BA44A71-EAA7-4110-8A1B-B5EAD4CEB3E5}">
      <dgm:prSet/>
      <dgm:spPr/>
      <dgm:t>
        <a:bodyPr/>
        <a:lstStyle/>
        <a:p>
          <a:endParaRPr lang="nb-NO"/>
        </a:p>
      </dgm:t>
    </dgm:pt>
    <dgm:pt modelId="{BCD7ABB2-C85C-46A6-A5C6-03A9582B9E76}">
      <dgm:prSet/>
      <dgm:spPr/>
      <dgm:t>
        <a:bodyPr/>
        <a:lstStyle/>
        <a:p>
          <a:pPr rtl="0"/>
          <a:r>
            <a:rPr lang="es-ES_tradnl" b="1" i="1" dirty="0" err="1" smtClean="0"/>
            <a:t>Checklist</a:t>
          </a:r>
          <a:r>
            <a:rPr lang="es-ES_tradnl" b="1" dirty="0" smtClean="0"/>
            <a:t>: </a:t>
          </a:r>
          <a:r>
            <a:rPr lang="es-ES_tradnl" dirty="0" smtClean="0"/>
            <a:t>guía para fortalecer las practicas de colaboración (secuencia, teoría de cambio, prioridades, etc.). </a:t>
          </a:r>
          <a:endParaRPr lang="nb-NO" dirty="0"/>
        </a:p>
      </dgm:t>
    </dgm:pt>
    <dgm:pt modelId="{A2739C1C-96B8-4EBB-971A-CA9213F540A0}" type="parTrans" cxnId="{7722ED04-5B71-4920-B4E0-2306ECCAE820}">
      <dgm:prSet/>
      <dgm:spPr/>
      <dgm:t>
        <a:bodyPr/>
        <a:lstStyle/>
        <a:p>
          <a:endParaRPr lang="nb-NO"/>
        </a:p>
      </dgm:t>
    </dgm:pt>
    <dgm:pt modelId="{9DE38D75-4529-4310-810B-D65A7AF472FE}" type="sibTrans" cxnId="{7722ED04-5B71-4920-B4E0-2306ECCAE820}">
      <dgm:prSet/>
      <dgm:spPr/>
      <dgm:t>
        <a:bodyPr/>
        <a:lstStyle/>
        <a:p>
          <a:endParaRPr lang="nb-NO"/>
        </a:p>
      </dgm:t>
    </dgm:pt>
    <dgm:pt modelId="{262D081B-E409-49C7-994A-4B588D8DDBF4}">
      <dgm:prSet/>
      <dgm:spPr/>
      <dgm:t>
        <a:bodyPr/>
        <a:lstStyle/>
        <a:p>
          <a:pPr rtl="0"/>
          <a:r>
            <a:rPr lang="es-ES_tradnl" b="1" dirty="0" smtClean="0"/>
            <a:t>Reporte</a:t>
          </a:r>
          <a:r>
            <a:rPr lang="es-ES_tradnl" dirty="0" smtClean="0"/>
            <a:t> a publicarse en 2016 – ¡Abierto a comentarios!</a:t>
          </a:r>
          <a:endParaRPr lang="nb-NO" dirty="0"/>
        </a:p>
      </dgm:t>
    </dgm:pt>
    <dgm:pt modelId="{31CFA02B-379E-4499-99A2-189EB76C381B}" type="parTrans" cxnId="{D92411ED-772B-4E30-841B-A7FC832C72EA}">
      <dgm:prSet/>
      <dgm:spPr/>
      <dgm:t>
        <a:bodyPr/>
        <a:lstStyle/>
        <a:p>
          <a:endParaRPr lang="nb-NO"/>
        </a:p>
      </dgm:t>
    </dgm:pt>
    <dgm:pt modelId="{5AB9F201-EEC3-49C6-B8E8-A6153C3663DE}" type="sibTrans" cxnId="{D92411ED-772B-4E30-841B-A7FC832C72EA}">
      <dgm:prSet/>
      <dgm:spPr/>
      <dgm:t>
        <a:bodyPr/>
        <a:lstStyle/>
        <a:p>
          <a:endParaRPr lang="nb-NO"/>
        </a:p>
      </dgm:t>
    </dgm:pt>
    <dgm:pt modelId="{0D395D65-AF5E-40F8-A889-90798D5042D9}" type="pres">
      <dgm:prSet presAssocID="{BD54C695-FE9B-4E40-91CD-9266A4A2D186}" presName="Name0" presStyleCnt="0">
        <dgm:presLayoutVars>
          <dgm:dir/>
          <dgm:animLvl val="lvl"/>
          <dgm:resizeHandles val="exact"/>
        </dgm:presLayoutVars>
      </dgm:prSet>
      <dgm:spPr/>
      <dgm:t>
        <a:bodyPr/>
        <a:lstStyle/>
        <a:p>
          <a:endParaRPr lang="en-US"/>
        </a:p>
      </dgm:t>
    </dgm:pt>
    <dgm:pt modelId="{A0C7969E-93EE-45A1-905C-B3F292E6F9E4}" type="pres">
      <dgm:prSet presAssocID="{C7099687-9A75-4AB0-86C6-C06A78C6159F}" presName="composite" presStyleCnt="0"/>
      <dgm:spPr/>
      <dgm:t>
        <a:bodyPr/>
        <a:lstStyle/>
        <a:p>
          <a:endParaRPr lang="en-US"/>
        </a:p>
      </dgm:t>
    </dgm:pt>
    <dgm:pt modelId="{09931117-6B7B-4F47-8C70-E0682D67F150}" type="pres">
      <dgm:prSet presAssocID="{C7099687-9A75-4AB0-86C6-C06A78C6159F}" presName="parTx" presStyleLbl="alignNode1" presStyleIdx="0" presStyleCnt="2">
        <dgm:presLayoutVars>
          <dgm:chMax val="0"/>
          <dgm:chPref val="0"/>
          <dgm:bulletEnabled val="1"/>
        </dgm:presLayoutVars>
      </dgm:prSet>
      <dgm:spPr/>
      <dgm:t>
        <a:bodyPr/>
        <a:lstStyle/>
        <a:p>
          <a:endParaRPr lang="nb-NO"/>
        </a:p>
      </dgm:t>
    </dgm:pt>
    <dgm:pt modelId="{6D1601E9-9311-4F3B-9AEF-F84F8170CE60}" type="pres">
      <dgm:prSet presAssocID="{C7099687-9A75-4AB0-86C6-C06A78C6159F}" presName="desTx" presStyleLbl="alignAccFollowNode1" presStyleIdx="0" presStyleCnt="2">
        <dgm:presLayoutVars>
          <dgm:bulletEnabled val="1"/>
        </dgm:presLayoutVars>
      </dgm:prSet>
      <dgm:spPr/>
      <dgm:t>
        <a:bodyPr/>
        <a:lstStyle/>
        <a:p>
          <a:endParaRPr lang="nb-NO"/>
        </a:p>
      </dgm:t>
    </dgm:pt>
    <dgm:pt modelId="{8B5628F8-E117-45CD-ADB4-5A4936CDC135}" type="pres">
      <dgm:prSet presAssocID="{956B0CBE-2588-48B9-9881-525BA22C6006}" presName="space" presStyleCnt="0"/>
      <dgm:spPr/>
      <dgm:t>
        <a:bodyPr/>
        <a:lstStyle/>
        <a:p>
          <a:endParaRPr lang="en-US"/>
        </a:p>
      </dgm:t>
    </dgm:pt>
    <dgm:pt modelId="{BA45A193-90FD-47E9-86F8-2C3AE0AEBE4D}" type="pres">
      <dgm:prSet presAssocID="{C6EC95D4-DFCC-4613-86A9-54CE6A490A33}" presName="composite" presStyleCnt="0"/>
      <dgm:spPr/>
      <dgm:t>
        <a:bodyPr/>
        <a:lstStyle/>
        <a:p>
          <a:endParaRPr lang="en-US"/>
        </a:p>
      </dgm:t>
    </dgm:pt>
    <dgm:pt modelId="{7061BA6B-DF50-4B51-8B80-65EFCCE30F17}" type="pres">
      <dgm:prSet presAssocID="{C6EC95D4-DFCC-4613-86A9-54CE6A490A33}" presName="parTx" presStyleLbl="alignNode1" presStyleIdx="1" presStyleCnt="2">
        <dgm:presLayoutVars>
          <dgm:chMax val="0"/>
          <dgm:chPref val="0"/>
          <dgm:bulletEnabled val="1"/>
        </dgm:presLayoutVars>
      </dgm:prSet>
      <dgm:spPr/>
      <dgm:t>
        <a:bodyPr/>
        <a:lstStyle/>
        <a:p>
          <a:endParaRPr lang="nb-NO"/>
        </a:p>
      </dgm:t>
    </dgm:pt>
    <dgm:pt modelId="{2DAA0D7E-847C-4E89-94F8-DBD9A13ECDCD}" type="pres">
      <dgm:prSet presAssocID="{C6EC95D4-DFCC-4613-86A9-54CE6A490A33}" presName="desTx" presStyleLbl="alignAccFollowNode1" presStyleIdx="1" presStyleCnt="2">
        <dgm:presLayoutVars>
          <dgm:bulletEnabled val="1"/>
        </dgm:presLayoutVars>
      </dgm:prSet>
      <dgm:spPr/>
      <dgm:t>
        <a:bodyPr/>
        <a:lstStyle/>
        <a:p>
          <a:endParaRPr lang="nb-NO"/>
        </a:p>
      </dgm:t>
    </dgm:pt>
  </dgm:ptLst>
  <dgm:cxnLst>
    <dgm:cxn modelId="{552D7404-9639-4E13-9A18-9B13E75EC989}" srcId="{C7099687-9A75-4AB0-86C6-C06A78C6159F}" destId="{B074F7D0-4257-4555-A2D3-0ACE7BE91FA6}" srcOrd="1" destOrd="0" parTransId="{AD2B9894-900A-4C07-A994-B70B0A0225F7}" sibTransId="{321F359A-5C08-462D-B9F3-5E0FBA9A666E}"/>
    <dgm:cxn modelId="{7722ED04-5B71-4920-B4E0-2306ECCAE820}" srcId="{C6EC95D4-DFCC-4613-86A9-54CE6A490A33}" destId="{BCD7ABB2-C85C-46A6-A5C6-03A9582B9E76}" srcOrd="1" destOrd="0" parTransId="{A2739C1C-96B8-4EBB-971A-CA9213F540A0}" sibTransId="{9DE38D75-4529-4310-810B-D65A7AF472FE}"/>
    <dgm:cxn modelId="{69A1E99F-66E6-4D07-B54D-85EB5EDBE2A6}" srcId="{BD54C695-FE9B-4E40-91CD-9266A4A2D186}" destId="{C7099687-9A75-4AB0-86C6-C06A78C6159F}" srcOrd="0" destOrd="0" parTransId="{3D6697AE-D35A-442E-A192-F6A3CE76F5A3}" sibTransId="{956B0CBE-2588-48B9-9881-525BA22C6006}"/>
    <dgm:cxn modelId="{0CEFE3FC-D177-4370-BC70-01C22EF25BCF}" srcId="{BD54C695-FE9B-4E40-91CD-9266A4A2D186}" destId="{C6EC95D4-DFCC-4613-86A9-54CE6A490A33}" srcOrd="1" destOrd="0" parTransId="{0E9DC34F-67D5-4379-B9EF-435961759C34}" sibTransId="{9C0D6300-5418-4F0D-93EF-A4B14D6D9619}"/>
    <dgm:cxn modelId="{53A860C7-DAA7-4CAE-8417-0D62BFB7EAAB}" type="presOf" srcId="{262D081B-E409-49C7-994A-4B588D8DDBF4}" destId="{2DAA0D7E-847C-4E89-94F8-DBD9A13ECDCD}" srcOrd="0" destOrd="2" presId="urn:microsoft.com/office/officeart/2005/8/layout/hList1"/>
    <dgm:cxn modelId="{FE04341D-3CC5-4BC1-B7F4-04C0B817715B}" type="presOf" srcId="{C7099687-9A75-4AB0-86C6-C06A78C6159F}" destId="{09931117-6B7B-4F47-8C70-E0682D67F150}" srcOrd="0" destOrd="0" presId="urn:microsoft.com/office/officeart/2005/8/layout/hList1"/>
    <dgm:cxn modelId="{F27F20DC-3EE8-4164-AA71-7C41376D4E69}" type="presOf" srcId="{B074F7D0-4257-4555-A2D3-0ACE7BE91FA6}" destId="{6D1601E9-9311-4F3B-9AEF-F84F8170CE60}" srcOrd="0" destOrd="1" presId="urn:microsoft.com/office/officeart/2005/8/layout/hList1"/>
    <dgm:cxn modelId="{CB06D721-43D8-4823-82E4-E8A3014DDD10}" type="presOf" srcId="{BD54C695-FE9B-4E40-91CD-9266A4A2D186}" destId="{0D395D65-AF5E-40F8-A889-90798D5042D9}" srcOrd="0" destOrd="0" presId="urn:microsoft.com/office/officeart/2005/8/layout/hList1"/>
    <dgm:cxn modelId="{9BA44A71-EAA7-4110-8A1B-B5EAD4CEB3E5}" srcId="{C6EC95D4-DFCC-4613-86A9-54CE6A490A33}" destId="{BCFB64A2-7B95-4060-A6B1-1CB9A47C635A}" srcOrd="0" destOrd="0" parTransId="{6E803CE1-557C-4AF5-A17C-D3A5C87D158D}" sibTransId="{182ACFDC-326C-4B4E-B8EA-AB437A218259}"/>
    <dgm:cxn modelId="{D92411ED-772B-4E30-841B-A7FC832C72EA}" srcId="{C6EC95D4-DFCC-4613-86A9-54CE6A490A33}" destId="{262D081B-E409-49C7-994A-4B588D8DDBF4}" srcOrd="2" destOrd="0" parTransId="{31CFA02B-379E-4499-99A2-189EB76C381B}" sibTransId="{5AB9F201-EEC3-49C6-B8E8-A6153C3663DE}"/>
    <dgm:cxn modelId="{8E5C15C5-50ED-4FAC-8A82-4124210065FB}" type="presOf" srcId="{BCFB64A2-7B95-4060-A6B1-1CB9A47C635A}" destId="{2DAA0D7E-847C-4E89-94F8-DBD9A13ECDCD}" srcOrd="0" destOrd="0" presId="urn:microsoft.com/office/officeart/2005/8/layout/hList1"/>
    <dgm:cxn modelId="{F7466552-9131-4D79-AAD8-FDF9AEDA0DCA}" type="presOf" srcId="{BCD7ABB2-C85C-46A6-A5C6-03A9582B9E76}" destId="{2DAA0D7E-847C-4E89-94F8-DBD9A13ECDCD}" srcOrd="0" destOrd="1" presId="urn:microsoft.com/office/officeart/2005/8/layout/hList1"/>
    <dgm:cxn modelId="{DB7744C7-296A-4875-AC49-FF4CD10142F6}" type="presOf" srcId="{C6EC95D4-DFCC-4613-86A9-54CE6A490A33}" destId="{7061BA6B-DF50-4B51-8B80-65EFCCE30F17}" srcOrd="0" destOrd="0" presId="urn:microsoft.com/office/officeart/2005/8/layout/hList1"/>
    <dgm:cxn modelId="{E16144A5-DA42-4D79-8643-CE7D91FDE9DE}" type="presOf" srcId="{85EA0142-8B02-4059-B2EE-ADB167BA7666}" destId="{6D1601E9-9311-4F3B-9AEF-F84F8170CE60}" srcOrd="0" destOrd="0" presId="urn:microsoft.com/office/officeart/2005/8/layout/hList1"/>
    <dgm:cxn modelId="{9A32137A-A871-442F-AFF2-DC683EF46622}" srcId="{C7099687-9A75-4AB0-86C6-C06A78C6159F}" destId="{85EA0142-8B02-4059-B2EE-ADB167BA7666}" srcOrd="0" destOrd="0" parTransId="{A1B6A508-265D-4C23-B777-6AB454ADA941}" sibTransId="{62C6D2D2-0C12-4829-8DB9-4FC57BEA2626}"/>
    <dgm:cxn modelId="{C8AC349C-4E06-497C-B434-A2F03DAB19C5}" type="presParOf" srcId="{0D395D65-AF5E-40F8-A889-90798D5042D9}" destId="{A0C7969E-93EE-45A1-905C-B3F292E6F9E4}" srcOrd="0" destOrd="0" presId="urn:microsoft.com/office/officeart/2005/8/layout/hList1"/>
    <dgm:cxn modelId="{1513187A-4BEF-4E33-8D98-1028836ECF84}" type="presParOf" srcId="{A0C7969E-93EE-45A1-905C-B3F292E6F9E4}" destId="{09931117-6B7B-4F47-8C70-E0682D67F150}" srcOrd="0" destOrd="0" presId="urn:microsoft.com/office/officeart/2005/8/layout/hList1"/>
    <dgm:cxn modelId="{90A4452A-1555-4245-ACD7-B763ADBD1A4F}" type="presParOf" srcId="{A0C7969E-93EE-45A1-905C-B3F292E6F9E4}" destId="{6D1601E9-9311-4F3B-9AEF-F84F8170CE60}" srcOrd="1" destOrd="0" presId="urn:microsoft.com/office/officeart/2005/8/layout/hList1"/>
    <dgm:cxn modelId="{D58B63A2-9CBE-474C-AA03-455074F087DF}" type="presParOf" srcId="{0D395D65-AF5E-40F8-A889-90798D5042D9}" destId="{8B5628F8-E117-45CD-ADB4-5A4936CDC135}" srcOrd="1" destOrd="0" presId="urn:microsoft.com/office/officeart/2005/8/layout/hList1"/>
    <dgm:cxn modelId="{05ED11A1-1D9E-40CD-A279-2BE5A348898B}" type="presParOf" srcId="{0D395D65-AF5E-40F8-A889-90798D5042D9}" destId="{BA45A193-90FD-47E9-86F8-2C3AE0AEBE4D}" srcOrd="2" destOrd="0" presId="urn:microsoft.com/office/officeart/2005/8/layout/hList1"/>
    <dgm:cxn modelId="{89358037-8863-4D26-A4FA-5E4D9763F6EF}" type="presParOf" srcId="{BA45A193-90FD-47E9-86F8-2C3AE0AEBE4D}" destId="{7061BA6B-DF50-4B51-8B80-65EFCCE30F17}" srcOrd="0" destOrd="0" presId="urn:microsoft.com/office/officeart/2005/8/layout/hList1"/>
    <dgm:cxn modelId="{31855C5C-C21F-4D4F-8D86-9D544CF78BDF}" type="presParOf" srcId="{BA45A193-90FD-47E9-86F8-2C3AE0AEBE4D}" destId="{2DAA0D7E-847C-4E89-94F8-DBD9A13ECDC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54C695-FE9B-4E40-91CD-9266A4A2D186}" type="doc">
      <dgm:prSet loTypeId="urn:microsoft.com/office/officeart/2005/8/layout/hList1" loCatId="list" qsTypeId="urn:microsoft.com/office/officeart/2005/8/quickstyle/simple2" qsCatId="simple" csTypeId="urn:microsoft.com/office/officeart/2005/8/colors/accent6_2" csCatId="accent6" phldr="1"/>
      <dgm:spPr/>
      <dgm:t>
        <a:bodyPr/>
        <a:lstStyle/>
        <a:p>
          <a:endParaRPr lang="nb-NO"/>
        </a:p>
      </dgm:t>
    </dgm:pt>
    <dgm:pt modelId="{85EA0142-8B02-4059-B2EE-ADB167BA7666}">
      <dgm:prSet/>
      <dgm:spPr/>
      <dgm:t>
        <a:bodyPr/>
        <a:lstStyle/>
        <a:p>
          <a:pPr marL="171450" indent="0" algn="just" defTabSz="800100" rtl="0">
            <a:lnSpc>
              <a:spcPct val="90000"/>
            </a:lnSpc>
            <a:spcBef>
              <a:spcPct val="0"/>
            </a:spcBef>
            <a:spcAft>
              <a:spcPct val="15000"/>
            </a:spcAft>
            <a:buNone/>
          </a:pPr>
          <a:r>
            <a:rPr lang="nb-NO" dirty="0" err="1" smtClean="0"/>
            <a:t>Difusión</a:t>
          </a:r>
          <a:r>
            <a:rPr lang="nb-NO" dirty="0" smtClean="0"/>
            <a:t> de </a:t>
          </a:r>
          <a:r>
            <a:rPr lang="nb-NO" dirty="0" err="1" smtClean="0"/>
            <a:t>mandato</a:t>
          </a:r>
          <a:r>
            <a:rPr lang="nb-NO" dirty="0" smtClean="0"/>
            <a:t> (93%); </a:t>
          </a:r>
          <a:r>
            <a:rPr lang="nb-NO" dirty="0" err="1" smtClean="0"/>
            <a:t>informes</a:t>
          </a:r>
          <a:r>
            <a:rPr lang="nb-NO" dirty="0" smtClean="0"/>
            <a:t> de auditoria (83%); </a:t>
          </a:r>
          <a:r>
            <a:rPr lang="nb-NO" dirty="0" err="1" smtClean="0"/>
            <a:t>cumplimento</a:t>
          </a:r>
          <a:r>
            <a:rPr lang="nb-NO" dirty="0" smtClean="0"/>
            <a:t> de las </a:t>
          </a:r>
          <a:r>
            <a:rPr lang="nb-NO" dirty="0" err="1" smtClean="0"/>
            <a:t>recomendaciones</a:t>
          </a:r>
          <a:r>
            <a:rPr lang="nb-NO" dirty="0" smtClean="0"/>
            <a:t> (41%), </a:t>
          </a:r>
          <a:r>
            <a:rPr lang="nb-NO" dirty="0" err="1" smtClean="0"/>
            <a:t>listado</a:t>
          </a:r>
          <a:r>
            <a:rPr lang="nb-NO" dirty="0" smtClean="0"/>
            <a:t> de los </a:t>
          </a:r>
          <a:r>
            <a:rPr lang="nb-NO" dirty="0" err="1" smtClean="0"/>
            <a:t>funcionarios</a:t>
          </a:r>
          <a:r>
            <a:rPr lang="nb-NO" dirty="0" smtClean="0"/>
            <a:t> </a:t>
          </a:r>
          <a:r>
            <a:rPr lang="nb-NO" dirty="0" err="1" smtClean="0"/>
            <a:t>sancionado</a:t>
          </a:r>
          <a:r>
            <a:rPr lang="nb-NO" dirty="0" smtClean="0"/>
            <a:t>  (17%).</a:t>
          </a:r>
          <a:endParaRPr lang="nb-NO" dirty="0"/>
        </a:p>
      </dgm:t>
    </dgm:pt>
    <dgm:pt modelId="{A1B6A508-265D-4C23-B777-6AB454ADA941}" type="parTrans" cxnId="{9A32137A-A871-442F-AFF2-DC683EF46622}">
      <dgm:prSet/>
      <dgm:spPr/>
      <dgm:t>
        <a:bodyPr/>
        <a:lstStyle/>
        <a:p>
          <a:endParaRPr lang="nb-NO"/>
        </a:p>
      </dgm:t>
    </dgm:pt>
    <dgm:pt modelId="{62C6D2D2-0C12-4829-8DB9-4FC57BEA2626}" type="sibTrans" cxnId="{9A32137A-A871-442F-AFF2-DC683EF46622}">
      <dgm:prSet/>
      <dgm:spPr/>
      <dgm:t>
        <a:bodyPr/>
        <a:lstStyle/>
        <a:p>
          <a:endParaRPr lang="nb-NO"/>
        </a:p>
      </dgm:t>
    </dgm:pt>
    <dgm:pt modelId="{C6EC95D4-DFCC-4613-86A9-54CE6A490A33}">
      <dgm:prSet/>
      <dgm:spPr>
        <a:solidFill>
          <a:schemeClr val="accent6">
            <a:lumMod val="75000"/>
          </a:schemeClr>
        </a:solidFill>
      </dgm:spPr>
      <dgm:t>
        <a:bodyPr/>
        <a:lstStyle/>
        <a:p>
          <a:pPr rtl="0"/>
          <a:r>
            <a:rPr lang="nb-NO" b="1" u="none" dirty="0" err="1" smtClean="0"/>
            <a:t>Colaboración</a:t>
          </a:r>
          <a:r>
            <a:rPr lang="nb-NO" b="1" u="none" dirty="0" smtClean="0"/>
            <a:t> y </a:t>
          </a:r>
          <a:r>
            <a:rPr lang="nb-NO" b="1" u="none" dirty="0" err="1" smtClean="0"/>
            <a:t>Participación</a:t>
          </a:r>
          <a:endParaRPr lang="nb-NO" b="1" u="none" dirty="0"/>
        </a:p>
      </dgm:t>
    </dgm:pt>
    <dgm:pt modelId="{0E9DC34F-67D5-4379-B9EF-435961759C34}" type="parTrans" cxnId="{0CEFE3FC-D177-4370-BC70-01C22EF25BCF}">
      <dgm:prSet/>
      <dgm:spPr/>
      <dgm:t>
        <a:bodyPr/>
        <a:lstStyle/>
        <a:p>
          <a:endParaRPr lang="nb-NO"/>
        </a:p>
      </dgm:t>
    </dgm:pt>
    <dgm:pt modelId="{9C0D6300-5418-4F0D-93EF-A4B14D6D9619}" type="sibTrans" cxnId="{0CEFE3FC-D177-4370-BC70-01C22EF25BCF}">
      <dgm:prSet/>
      <dgm:spPr/>
      <dgm:t>
        <a:bodyPr/>
        <a:lstStyle/>
        <a:p>
          <a:endParaRPr lang="nb-NO"/>
        </a:p>
      </dgm:t>
    </dgm:pt>
    <dgm:pt modelId="{BCFB64A2-7B95-4060-A6B1-1CB9A47C635A}">
      <dgm:prSet custT="1"/>
      <dgm:spPr/>
      <dgm:t>
        <a:bodyPr/>
        <a:lstStyle/>
        <a:p>
          <a:pPr rtl="0"/>
          <a:r>
            <a:rPr lang="nb-NO" sz="1800" dirty="0" err="1" smtClean="0"/>
            <a:t>Participación</a:t>
          </a:r>
          <a:r>
            <a:rPr lang="nb-NO" sz="1800" baseline="0" dirty="0" smtClean="0"/>
            <a:t> en la </a:t>
          </a:r>
          <a:r>
            <a:rPr lang="nb-NO" sz="1800" baseline="0" dirty="0" err="1" smtClean="0"/>
            <a:t>planificación</a:t>
          </a:r>
          <a:r>
            <a:rPr lang="nb-NO" sz="1800" baseline="0" dirty="0" smtClean="0"/>
            <a:t> de </a:t>
          </a:r>
          <a:r>
            <a:rPr lang="nb-NO" sz="1800" baseline="0" dirty="0" err="1" smtClean="0"/>
            <a:t>auditorías</a:t>
          </a:r>
          <a:r>
            <a:rPr lang="nb-NO" sz="1800" baseline="0" dirty="0" smtClean="0"/>
            <a:t> (18%)</a:t>
          </a:r>
          <a:endParaRPr lang="nb-NO" sz="1800" dirty="0"/>
        </a:p>
      </dgm:t>
    </dgm:pt>
    <dgm:pt modelId="{6E803CE1-557C-4AF5-A17C-D3A5C87D158D}" type="parTrans" cxnId="{9BA44A71-EAA7-4110-8A1B-B5EAD4CEB3E5}">
      <dgm:prSet/>
      <dgm:spPr/>
      <dgm:t>
        <a:bodyPr/>
        <a:lstStyle/>
        <a:p>
          <a:endParaRPr lang="nb-NO"/>
        </a:p>
      </dgm:t>
    </dgm:pt>
    <dgm:pt modelId="{182ACFDC-326C-4B4E-B8EA-AB437A218259}" type="sibTrans" cxnId="{9BA44A71-EAA7-4110-8A1B-B5EAD4CEB3E5}">
      <dgm:prSet/>
      <dgm:spPr/>
      <dgm:t>
        <a:bodyPr/>
        <a:lstStyle/>
        <a:p>
          <a:endParaRPr lang="nb-NO"/>
        </a:p>
      </dgm:t>
    </dgm:pt>
    <dgm:pt modelId="{C7099687-9A75-4AB0-86C6-C06A78C6159F}">
      <dgm:prSet/>
      <dgm:spPr>
        <a:solidFill>
          <a:schemeClr val="accent6">
            <a:lumMod val="75000"/>
          </a:schemeClr>
        </a:solidFill>
      </dgm:spPr>
      <dgm:t>
        <a:bodyPr/>
        <a:lstStyle/>
        <a:p>
          <a:pPr rtl="0"/>
          <a:r>
            <a:rPr lang="nb-NO" b="1" u="none" dirty="0" err="1" smtClean="0"/>
            <a:t>Información</a:t>
          </a:r>
          <a:r>
            <a:rPr lang="nb-NO" b="1" u="none" dirty="0" smtClean="0"/>
            <a:t> y </a:t>
          </a:r>
          <a:r>
            <a:rPr lang="nb-NO" b="1" u="none" dirty="0" err="1" smtClean="0"/>
            <a:t>Transparencia</a:t>
          </a:r>
          <a:endParaRPr lang="nb-NO" b="1" u="none" dirty="0"/>
        </a:p>
      </dgm:t>
    </dgm:pt>
    <dgm:pt modelId="{956B0CBE-2588-48B9-9881-525BA22C6006}" type="sibTrans" cxnId="{69A1E99F-66E6-4D07-B54D-85EB5EDBE2A6}">
      <dgm:prSet/>
      <dgm:spPr/>
      <dgm:t>
        <a:bodyPr/>
        <a:lstStyle/>
        <a:p>
          <a:endParaRPr lang="nb-NO"/>
        </a:p>
      </dgm:t>
    </dgm:pt>
    <dgm:pt modelId="{3D6697AE-D35A-442E-A192-F6A3CE76F5A3}" type="parTrans" cxnId="{69A1E99F-66E6-4D07-B54D-85EB5EDBE2A6}">
      <dgm:prSet/>
      <dgm:spPr/>
      <dgm:t>
        <a:bodyPr/>
        <a:lstStyle/>
        <a:p>
          <a:endParaRPr lang="nb-NO"/>
        </a:p>
      </dgm:t>
    </dgm:pt>
    <dgm:pt modelId="{FEA37A8D-322B-4E07-AD3C-9FCD32ED01CD}">
      <dgm:prSet custT="1"/>
      <dgm:spPr/>
      <dgm:t>
        <a:bodyPr/>
        <a:lstStyle/>
        <a:p>
          <a:pPr rtl="0"/>
          <a:r>
            <a:rPr lang="nb-NO" sz="1800" dirty="0" err="1" smtClean="0"/>
            <a:t>Denuncias</a:t>
          </a:r>
          <a:r>
            <a:rPr lang="nb-NO" sz="1800" dirty="0" smtClean="0"/>
            <a:t> </a:t>
          </a:r>
          <a:r>
            <a:rPr lang="nb-NO" sz="1800" dirty="0" err="1" smtClean="0"/>
            <a:t>ciudadanas</a:t>
          </a:r>
          <a:r>
            <a:rPr lang="nb-NO" sz="1800" dirty="0" smtClean="0"/>
            <a:t> (57%)</a:t>
          </a:r>
          <a:endParaRPr lang="nb-NO" sz="1800" dirty="0"/>
        </a:p>
      </dgm:t>
    </dgm:pt>
    <dgm:pt modelId="{7E87D628-F4A0-4474-AC2B-BC42082965F5}" type="parTrans" cxnId="{DE9054D7-57CE-453F-A12A-945B0495C274}">
      <dgm:prSet/>
      <dgm:spPr/>
      <dgm:t>
        <a:bodyPr/>
        <a:lstStyle/>
        <a:p>
          <a:endParaRPr lang="en-GB"/>
        </a:p>
      </dgm:t>
    </dgm:pt>
    <dgm:pt modelId="{505C294B-13BB-4338-BA1E-545B86E1B4D5}" type="sibTrans" cxnId="{DE9054D7-57CE-453F-A12A-945B0495C274}">
      <dgm:prSet/>
      <dgm:spPr/>
      <dgm:t>
        <a:bodyPr/>
        <a:lstStyle/>
        <a:p>
          <a:endParaRPr lang="en-GB"/>
        </a:p>
      </dgm:t>
    </dgm:pt>
    <dgm:pt modelId="{E193BA7D-2A2B-4E2C-A184-E3085F518EC1}">
      <dgm:prSet custT="1"/>
      <dgm:spPr/>
      <dgm:t>
        <a:bodyPr/>
        <a:lstStyle/>
        <a:p>
          <a:pPr rtl="0"/>
          <a:r>
            <a:rPr lang="nb-NO" sz="1800" dirty="0" err="1" smtClean="0"/>
            <a:t>Participación</a:t>
          </a:r>
          <a:r>
            <a:rPr lang="nb-NO" sz="1800" dirty="0" smtClean="0"/>
            <a:t> en el </a:t>
          </a:r>
          <a:r>
            <a:rPr lang="nb-NO" sz="1800" dirty="0" err="1" smtClean="0"/>
            <a:t>control</a:t>
          </a:r>
          <a:r>
            <a:rPr lang="nb-NO" sz="1800" dirty="0" smtClean="0"/>
            <a:t>: </a:t>
          </a:r>
          <a:r>
            <a:rPr lang="nb-NO" sz="1800" dirty="0" err="1" smtClean="0"/>
            <a:t>auditorías</a:t>
          </a:r>
          <a:r>
            <a:rPr lang="nb-NO" sz="1800" dirty="0" smtClean="0"/>
            <a:t> </a:t>
          </a:r>
          <a:r>
            <a:rPr lang="nb-NO" sz="1800" dirty="0" err="1" smtClean="0"/>
            <a:t>articuladas</a:t>
          </a:r>
          <a:r>
            <a:rPr lang="nb-NO" sz="1800" dirty="0" smtClean="0"/>
            <a:t> (18%)</a:t>
          </a:r>
          <a:endParaRPr lang="nb-NO" sz="1800" dirty="0"/>
        </a:p>
      </dgm:t>
    </dgm:pt>
    <dgm:pt modelId="{CA688904-EEF9-475D-BE7C-FB0ABBC06FA4}" type="parTrans" cxnId="{2ABACD66-9F5B-4C82-B4A8-D17ED66DE496}">
      <dgm:prSet/>
      <dgm:spPr/>
      <dgm:t>
        <a:bodyPr/>
        <a:lstStyle/>
        <a:p>
          <a:endParaRPr lang="en-GB"/>
        </a:p>
      </dgm:t>
    </dgm:pt>
    <dgm:pt modelId="{EE3FE29E-9C36-496C-8903-CB3D6F4035F5}" type="sibTrans" cxnId="{2ABACD66-9F5B-4C82-B4A8-D17ED66DE496}">
      <dgm:prSet/>
      <dgm:spPr/>
      <dgm:t>
        <a:bodyPr/>
        <a:lstStyle/>
        <a:p>
          <a:endParaRPr lang="en-GB"/>
        </a:p>
      </dgm:t>
    </dgm:pt>
    <dgm:pt modelId="{B6F9D9D5-A667-4540-8B60-2608461588A4}">
      <dgm:prSet custT="1"/>
      <dgm:spPr/>
      <dgm:t>
        <a:bodyPr/>
        <a:lstStyle/>
        <a:p>
          <a:pPr rtl="0"/>
          <a:r>
            <a:rPr lang="nb-NO" sz="1800" dirty="0" err="1" smtClean="0"/>
            <a:t>Incorporación</a:t>
          </a:r>
          <a:r>
            <a:rPr lang="nb-NO" sz="1800" dirty="0" smtClean="0"/>
            <a:t> </a:t>
          </a:r>
          <a:r>
            <a:rPr lang="nb-NO" sz="1800" dirty="0" err="1" smtClean="0"/>
            <a:t>ciudadana</a:t>
          </a:r>
          <a:r>
            <a:rPr lang="nb-NO" sz="1800" dirty="0" smtClean="0"/>
            <a:t> al </a:t>
          </a:r>
          <a:r>
            <a:rPr lang="nb-NO" sz="1800" dirty="0" err="1" smtClean="0"/>
            <a:t>monitoreo</a:t>
          </a:r>
          <a:r>
            <a:rPr lang="nb-NO" sz="1800" dirty="0" smtClean="0"/>
            <a:t> del </a:t>
          </a:r>
          <a:r>
            <a:rPr lang="nb-NO" sz="1800" dirty="0" err="1" smtClean="0"/>
            <a:t>cumplimiento</a:t>
          </a:r>
          <a:r>
            <a:rPr lang="nb-NO" sz="1800" dirty="0" smtClean="0"/>
            <a:t> de las </a:t>
          </a:r>
          <a:r>
            <a:rPr lang="nb-NO" sz="1800" dirty="0" err="1" smtClean="0"/>
            <a:t>recomendaciones</a:t>
          </a:r>
          <a:r>
            <a:rPr lang="nb-NO" sz="1800" dirty="0" smtClean="0"/>
            <a:t> de las </a:t>
          </a:r>
          <a:r>
            <a:rPr lang="nb-NO" sz="1800" dirty="0" err="1" smtClean="0"/>
            <a:t>auditorías</a:t>
          </a:r>
          <a:r>
            <a:rPr lang="nb-NO" sz="1800" dirty="0" smtClean="0"/>
            <a:t> (18%)</a:t>
          </a:r>
          <a:endParaRPr lang="nb-NO" sz="1800" dirty="0"/>
        </a:p>
      </dgm:t>
    </dgm:pt>
    <dgm:pt modelId="{AC60D085-8317-45B2-A356-0CAC162B7740}" type="parTrans" cxnId="{81C1995D-34CD-4A22-B7F5-D39FB6EBA868}">
      <dgm:prSet/>
      <dgm:spPr/>
      <dgm:t>
        <a:bodyPr/>
        <a:lstStyle/>
        <a:p>
          <a:endParaRPr lang="en-GB"/>
        </a:p>
      </dgm:t>
    </dgm:pt>
    <dgm:pt modelId="{964EF954-2758-4797-B47A-18094D71840E}" type="sibTrans" cxnId="{81C1995D-34CD-4A22-B7F5-D39FB6EBA868}">
      <dgm:prSet/>
      <dgm:spPr/>
      <dgm:t>
        <a:bodyPr/>
        <a:lstStyle/>
        <a:p>
          <a:endParaRPr lang="en-GB"/>
        </a:p>
      </dgm:t>
    </dgm:pt>
    <dgm:pt modelId="{2D6D5E6A-5CFC-4B30-BCF8-8246F0B7BA09}">
      <dgm:prSet custT="1"/>
      <dgm:spPr/>
      <dgm:t>
        <a:bodyPr/>
        <a:lstStyle/>
        <a:p>
          <a:pPr rtl="0"/>
          <a:r>
            <a:rPr lang="nb-NO" sz="1800" dirty="0" err="1" smtClean="0"/>
            <a:t>Colaboración</a:t>
          </a:r>
          <a:r>
            <a:rPr lang="nb-NO" sz="1800" dirty="0" smtClean="0"/>
            <a:t> con el </a:t>
          </a:r>
          <a:r>
            <a:rPr lang="nb-NO" sz="1800" dirty="0" err="1" smtClean="0"/>
            <a:t>Parlamento</a:t>
          </a:r>
          <a:r>
            <a:rPr lang="nb-NO" sz="1800" dirty="0" smtClean="0"/>
            <a:t> </a:t>
          </a:r>
          <a:r>
            <a:rPr lang="nb-NO" sz="1800" dirty="0" err="1" smtClean="0"/>
            <a:t>más</a:t>
          </a:r>
          <a:r>
            <a:rPr lang="nb-NO" sz="1800" dirty="0" smtClean="0"/>
            <a:t> </a:t>
          </a:r>
          <a:r>
            <a:rPr lang="nb-NO" sz="1800" dirty="0" err="1" smtClean="0"/>
            <a:t>allá</a:t>
          </a:r>
          <a:r>
            <a:rPr lang="nb-NO" sz="1800" dirty="0" smtClean="0"/>
            <a:t> de la </a:t>
          </a:r>
          <a:r>
            <a:rPr lang="nb-NO" sz="1800" dirty="0" err="1" smtClean="0"/>
            <a:t>presentación</a:t>
          </a:r>
          <a:r>
            <a:rPr lang="nb-NO" sz="1800" dirty="0" smtClean="0"/>
            <a:t> de </a:t>
          </a:r>
          <a:r>
            <a:rPr lang="nb-NO" sz="1800" dirty="0" err="1" smtClean="0"/>
            <a:t>informes</a:t>
          </a:r>
          <a:r>
            <a:rPr lang="nb-NO" sz="1800" dirty="0" smtClean="0"/>
            <a:t> y de su </a:t>
          </a:r>
          <a:r>
            <a:rPr lang="nb-NO" sz="1800" dirty="0" err="1" smtClean="0"/>
            <a:t>contribución</a:t>
          </a:r>
          <a:r>
            <a:rPr lang="nb-NO" sz="1800" dirty="0" smtClean="0"/>
            <a:t> al </a:t>
          </a:r>
          <a:r>
            <a:rPr lang="nb-NO" sz="1800" dirty="0" err="1" smtClean="0"/>
            <a:t>proceso</a:t>
          </a:r>
          <a:r>
            <a:rPr lang="nb-NO" sz="1800" dirty="0" smtClean="0"/>
            <a:t> de </a:t>
          </a:r>
          <a:r>
            <a:rPr lang="nb-NO" sz="1800" dirty="0" err="1" smtClean="0"/>
            <a:t>planificación</a:t>
          </a:r>
          <a:r>
            <a:rPr lang="nb-NO" sz="1800" dirty="0" smtClean="0"/>
            <a:t> (84%)</a:t>
          </a:r>
          <a:endParaRPr lang="nb-NO" sz="1800" dirty="0"/>
        </a:p>
      </dgm:t>
    </dgm:pt>
    <dgm:pt modelId="{60F1AC4E-32DC-472E-BEED-B6806C9E7EC5}" type="parTrans" cxnId="{629E63FF-4E39-44A8-B333-269E128A6C9E}">
      <dgm:prSet/>
      <dgm:spPr/>
      <dgm:t>
        <a:bodyPr/>
        <a:lstStyle/>
        <a:p>
          <a:endParaRPr lang="en-GB"/>
        </a:p>
      </dgm:t>
    </dgm:pt>
    <dgm:pt modelId="{E748AAB0-139A-40EF-828A-F55721F40B41}" type="sibTrans" cxnId="{629E63FF-4E39-44A8-B333-269E128A6C9E}">
      <dgm:prSet/>
      <dgm:spPr/>
      <dgm:t>
        <a:bodyPr/>
        <a:lstStyle/>
        <a:p>
          <a:endParaRPr lang="en-GB"/>
        </a:p>
      </dgm:t>
    </dgm:pt>
    <dgm:pt modelId="{77D26EA1-4A69-4198-8A58-BB7F2EE1C71D}">
      <dgm:prSet/>
      <dgm:spPr/>
      <dgm: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nb-NO" dirty="0" err="1" smtClean="0"/>
            <a:t>Canales</a:t>
          </a:r>
          <a:r>
            <a:rPr lang="nb-NO" dirty="0" smtClean="0"/>
            <a:t>: </a:t>
          </a:r>
          <a:r>
            <a:rPr lang="nb-NO" dirty="0" err="1" smtClean="0"/>
            <a:t>Website</a:t>
          </a:r>
          <a:r>
            <a:rPr lang="nb-NO" dirty="0" smtClean="0"/>
            <a:t> (96%); </a:t>
          </a:r>
          <a:r>
            <a:rPr lang="nb-NO" dirty="0" err="1" smtClean="0"/>
            <a:t>social</a:t>
          </a:r>
          <a:r>
            <a:rPr lang="nb-NO" dirty="0" smtClean="0"/>
            <a:t> media (61%).</a:t>
          </a:r>
          <a:endParaRPr lang="nb-NO" dirty="0"/>
        </a:p>
      </dgm:t>
    </dgm:pt>
    <dgm:pt modelId="{52575D26-1B23-4E94-B644-8D66C72FE68F}" type="parTrans" cxnId="{24929BAE-EEF2-4380-A79A-74429C27865A}">
      <dgm:prSet/>
      <dgm:spPr/>
    </dgm:pt>
    <dgm:pt modelId="{1449E51E-00B7-42B9-9B8C-7F4F9E3C5FE3}" type="sibTrans" cxnId="{24929BAE-EEF2-4380-A79A-74429C27865A}">
      <dgm:prSet/>
      <dgm:spPr/>
    </dgm:pt>
    <dgm:pt modelId="{7706E429-FB98-490A-B961-047210C873A1}">
      <dgm:prSet/>
      <dgm:spPr/>
      <dgm: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_tradnl" dirty="0" smtClean="0"/>
            <a:t>Política activa de comunicación (86%); unidad de comunicación (88%).  </a:t>
          </a:r>
          <a:endParaRPr lang="nb-NO" dirty="0" smtClean="0"/>
        </a:p>
      </dgm:t>
    </dgm:pt>
    <dgm:pt modelId="{CD31EAE6-DCA1-45C9-B5F0-555D188332D6}" type="parTrans" cxnId="{E9B4CA1F-300A-4B9C-94A9-4B9AF032AC8A}">
      <dgm:prSet/>
      <dgm:spPr/>
    </dgm:pt>
    <dgm:pt modelId="{DEFCC08D-31A9-4B4C-97AF-8BC3778CE42A}" type="sibTrans" cxnId="{E9B4CA1F-300A-4B9C-94A9-4B9AF032AC8A}">
      <dgm:prSet/>
      <dgm:spPr/>
    </dgm:pt>
    <dgm:pt modelId="{519E042E-7ACA-4091-9624-F01EDE9CEF41}">
      <dgm:prSet/>
      <dgm:spPr/>
      <dgm:t>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nb-NO" dirty="0"/>
        </a:p>
      </dgm:t>
    </dgm:pt>
    <dgm:pt modelId="{EBBFFDF8-96E7-47DE-A635-775FB377E032}" type="parTrans" cxnId="{D278BA73-2358-4ABF-B907-9644C152B033}">
      <dgm:prSet/>
      <dgm:spPr/>
    </dgm:pt>
    <dgm:pt modelId="{595CF06C-0EF0-4038-984C-0716646DD434}" type="sibTrans" cxnId="{D278BA73-2358-4ABF-B907-9644C152B033}">
      <dgm:prSet/>
      <dgm:spPr/>
    </dgm:pt>
    <dgm:pt modelId="{246DB3F3-CF67-47E2-AF12-623C1B5A86A5}">
      <dgm:prSet/>
      <dgm:spPr/>
      <dgm: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nb-NO" dirty="0" err="1" smtClean="0"/>
            <a:t>Actividades</a:t>
          </a:r>
          <a:r>
            <a:rPr lang="nb-NO" dirty="0" smtClean="0"/>
            <a:t> para </a:t>
          </a:r>
          <a:r>
            <a:rPr lang="nb-NO" dirty="0" err="1" smtClean="0"/>
            <a:t>involucrar</a:t>
          </a:r>
          <a:r>
            <a:rPr lang="nb-NO" dirty="0" smtClean="0"/>
            <a:t> </a:t>
          </a:r>
          <a:r>
            <a:rPr lang="nb-NO" dirty="0" err="1" smtClean="0"/>
            <a:t>actores</a:t>
          </a:r>
          <a:r>
            <a:rPr lang="nb-NO" dirty="0" smtClean="0"/>
            <a:t> </a:t>
          </a:r>
          <a:r>
            <a:rPr lang="nb-NO" dirty="0" err="1" smtClean="0"/>
            <a:t>específicos</a:t>
          </a:r>
          <a:r>
            <a:rPr lang="nb-NO" dirty="0" smtClean="0"/>
            <a:t> y material de </a:t>
          </a:r>
          <a:r>
            <a:rPr lang="nb-NO" dirty="0" err="1" smtClean="0"/>
            <a:t>sensibilización</a:t>
          </a:r>
          <a:r>
            <a:rPr lang="nb-NO" dirty="0" smtClean="0"/>
            <a:t> (82% OSC; 89% </a:t>
          </a:r>
          <a:r>
            <a:rPr lang="nb-NO" dirty="0" err="1" smtClean="0"/>
            <a:t>parlamento</a:t>
          </a:r>
          <a:r>
            <a:rPr lang="nb-NO" dirty="0" smtClean="0"/>
            <a:t>; 93% </a:t>
          </a:r>
          <a:r>
            <a:rPr lang="nb-NO" dirty="0" err="1" smtClean="0"/>
            <a:t>medios</a:t>
          </a:r>
          <a:r>
            <a:rPr lang="nb-NO" dirty="0" smtClean="0"/>
            <a:t>) </a:t>
          </a:r>
        </a:p>
      </dgm:t>
    </dgm:pt>
    <dgm:pt modelId="{A75B9FC9-C6F7-42A1-B5B8-D164A9DD910C}" type="parTrans" cxnId="{E47BF21F-BFA8-4429-9DA4-5564868FC06B}">
      <dgm:prSet/>
      <dgm:spPr/>
    </dgm:pt>
    <dgm:pt modelId="{D6D0F780-3195-4786-AEC9-C50A86A8DD80}" type="sibTrans" cxnId="{E47BF21F-BFA8-4429-9DA4-5564868FC06B}">
      <dgm:prSet/>
      <dgm:spPr/>
    </dgm:pt>
    <dgm:pt modelId="{1C11135D-22F9-427F-B6C3-5520B8628007}">
      <dgm:prSet custT="1"/>
      <dgm:spPr/>
      <dgm:t>
        <a:bodyPr/>
        <a:lstStyle/>
        <a:p>
          <a:pPr rtl="0"/>
          <a:endParaRPr lang="nb-NO" sz="1800" dirty="0"/>
        </a:p>
      </dgm:t>
    </dgm:pt>
    <dgm:pt modelId="{67E2548B-F1EC-48D7-AF8F-4977A61A94B6}" type="parTrans" cxnId="{70097DF3-1C5D-4607-B03F-504D31D4D58E}">
      <dgm:prSet/>
      <dgm:spPr/>
    </dgm:pt>
    <dgm:pt modelId="{E9DB6009-545F-490A-AB17-A5EE61E01A55}" type="sibTrans" cxnId="{70097DF3-1C5D-4607-B03F-504D31D4D58E}">
      <dgm:prSet/>
      <dgm:spPr/>
    </dgm:pt>
    <dgm:pt modelId="{0D395D65-AF5E-40F8-A889-90798D5042D9}" type="pres">
      <dgm:prSet presAssocID="{BD54C695-FE9B-4E40-91CD-9266A4A2D186}" presName="Name0" presStyleCnt="0">
        <dgm:presLayoutVars>
          <dgm:dir/>
          <dgm:animLvl val="lvl"/>
          <dgm:resizeHandles val="exact"/>
        </dgm:presLayoutVars>
      </dgm:prSet>
      <dgm:spPr/>
      <dgm:t>
        <a:bodyPr/>
        <a:lstStyle/>
        <a:p>
          <a:endParaRPr lang="en-US"/>
        </a:p>
      </dgm:t>
    </dgm:pt>
    <dgm:pt modelId="{A0C7969E-93EE-45A1-905C-B3F292E6F9E4}" type="pres">
      <dgm:prSet presAssocID="{C7099687-9A75-4AB0-86C6-C06A78C6159F}" presName="composite" presStyleCnt="0"/>
      <dgm:spPr/>
      <dgm:t>
        <a:bodyPr/>
        <a:lstStyle/>
        <a:p>
          <a:endParaRPr lang="en-US"/>
        </a:p>
      </dgm:t>
    </dgm:pt>
    <dgm:pt modelId="{09931117-6B7B-4F47-8C70-E0682D67F150}" type="pres">
      <dgm:prSet presAssocID="{C7099687-9A75-4AB0-86C6-C06A78C6159F}" presName="parTx" presStyleLbl="alignNode1" presStyleIdx="0" presStyleCnt="2" custLinFactNeighborY="-15212">
        <dgm:presLayoutVars>
          <dgm:chMax val="0"/>
          <dgm:chPref val="0"/>
          <dgm:bulletEnabled val="1"/>
        </dgm:presLayoutVars>
      </dgm:prSet>
      <dgm:spPr/>
      <dgm:t>
        <a:bodyPr/>
        <a:lstStyle/>
        <a:p>
          <a:endParaRPr lang="nb-NO"/>
        </a:p>
      </dgm:t>
    </dgm:pt>
    <dgm:pt modelId="{6D1601E9-9311-4F3B-9AEF-F84F8170CE60}" type="pres">
      <dgm:prSet presAssocID="{C7099687-9A75-4AB0-86C6-C06A78C6159F}" presName="desTx" presStyleLbl="alignAccFollowNode1" presStyleIdx="0" presStyleCnt="2" custScaleY="89499" custLinFactNeighborY="-2244">
        <dgm:presLayoutVars>
          <dgm:bulletEnabled val="1"/>
        </dgm:presLayoutVars>
      </dgm:prSet>
      <dgm:spPr/>
      <dgm:t>
        <a:bodyPr/>
        <a:lstStyle/>
        <a:p>
          <a:endParaRPr lang="nb-NO"/>
        </a:p>
      </dgm:t>
    </dgm:pt>
    <dgm:pt modelId="{8B5628F8-E117-45CD-ADB4-5A4936CDC135}" type="pres">
      <dgm:prSet presAssocID="{956B0CBE-2588-48B9-9881-525BA22C6006}" presName="space" presStyleCnt="0"/>
      <dgm:spPr/>
      <dgm:t>
        <a:bodyPr/>
        <a:lstStyle/>
        <a:p>
          <a:endParaRPr lang="en-US"/>
        </a:p>
      </dgm:t>
    </dgm:pt>
    <dgm:pt modelId="{BA45A193-90FD-47E9-86F8-2C3AE0AEBE4D}" type="pres">
      <dgm:prSet presAssocID="{C6EC95D4-DFCC-4613-86A9-54CE6A490A33}" presName="composite" presStyleCnt="0"/>
      <dgm:spPr/>
      <dgm:t>
        <a:bodyPr/>
        <a:lstStyle/>
        <a:p>
          <a:endParaRPr lang="en-US"/>
        </a:p>
      </dgm:t>
    </dgm:pt>
    <dgm:pt modelId="{7061BA6B-DF50-4B51-8B80-65EFCCE30F17}" type="pres">
      <dgm:prSet presAssocID="{C6EC95D4-DFCC-4613-86A9-54CE6A490A33}" presName="parTx" presStyleLbl="alignNode1" presStyleIdx="1" presStyleCnt="2" custScaleX="156064" custScaleY="102317" custLinFactNeighborX="-9662" custLinFactNeighborY="-16240">
        <dgm:presLayoutVars>
          <dgm:chMax val="0"/>
          <dgm:chPref val="0"/>
          <dgm:bulletEnabled val="1"/>
        </dgm:presLayoutVars>
      </dgm:prSet>
      <dgm:spPr/>
      <dgm:t>
        <a:bodyPr/>
        <a:lstStyle/>
        <a:p>
          <a:endParaRPr lang="nb-NO"/>
        </a:p>
      </dgm:t>
    </dgm:pt>
    <dgm:pt modelId="{2DAA0D7E-847C-4E89-94F8-DBD9A13ECDCD}" type="pres">
      <dgm:prSet presAssocID="{C6EC95D4-DFCC-4613-86A9-54CE6A490A33}" presName="desTx" presStyleLbl="alignAccFollowNode1" presStyleIdx="1" presStyleCnt="2" custScaleX="154692" custScaleY="89851" custLinFactNeighborX="-10348" custLinFactNeighborY="-2052">
        <dgm:presLayoutVars>
          <dgm:bulletEnabled val="1"/>
        </dgm:presLayoutVars>
      </dgm:prSet>
      <dgm:spPr/>
      <dgm:t>
        <a:bodyPr/>
        <a:lstStyle/>
        <a:p>
          <a:endParaRPr lang="nb-NO"/>
        </a:p>
      </dgm:t>
    </dgm:pt>
  </dgm:ptLst>
  <dgm:cxnLst>
    <dgm:cxn modelId="{81C1995D-34CD-4A22-B7F5-D39FB6EBA868}" srcId="{C6EC95D4-DFCC-4613-86A9-54CE6A490A33}" destId="{B6F9D9D5-A667-4540-8B60-2608461588A4}" srcOrd="3" destOrd="0" parTransId="{AC60D085-8317-45B2-A356-0CAC162B7740}" sibTransId="{964EF954-2758-4797-B47A-18094D71840E}"/>
    <dgm:cxn modelId="{F79061DB-5144-42A5-BE61-E5752386BEF3}" type="presOf" srcId="{1C11135D-22F9-427F-B6C3-5520B8628007}" destId="{2DAA0D7E-847C-4E89-94F8-DBD9A13ECDCD}" srcOrd="0" destOrd="4" presId="urn:microsoft.com/office/officeart/2005/8/layout/hList1"/>
    <dgm:cxn modelId="{1E39E909-3A3F-451D-A6FE-B26E8D1A63CB}" type="presOf" srcId="{BCFB64A2-7B95-4060-A6B1-1CB9A47C635A}" destId="{2DAA0D7E-847C-4E89-94F8-DBD9A13ECDCD}" srcOrd="0" destOrd="1" presId="urn:microsoft.com/office/officeart/2005/8/layout/hList1"/>
    <dgm:cxn modelId="{46A8FBDF-D438-46C3-A108-DF14C2A72CAA}" type="presOf" srcId="{FEA37A8D-322B-4E07-AD3C-9FCD32ED01CD}" destId="{2DAA0D7E-847C-4E89-94F8-DBD9A13ECDCD}" srcOrd="0" destOrd="0" presId="urn:microsoft.com/office/officeart/2005/8/layout/hList1"/>
    <dgm:cxn modelId="{D278BA73-2358-4ABF-B907-9644C152B033}" srcId="{C7099687-9A75-4AB0-86C6-C06A78C6159F}" destId="{519E042E-7ACA-4091-9624-F01EDE9CEF41}" srcOrd="2" destOrd="0" parTransId="{EBBFFDF8-96E7-47DE-A635-775FB377E032}" sibTransId="{595CF06C-0EF0-4038-984C-0716646DD434}"/>
    <dgm:cxn modelId="{DE9054D7-57CE-453F-A12A-945B0495C274}" srcId="{C6EC95D4-DFCC-4613-86A9-54CE6A490A33}" destId="{FEA37A8D-322B-4E07-AD3C-9FCD32ED01CD}" srcOrd="0" destOrd="0" parTransId="{7E87D628-F4A0-4474-AC2B-BC42082965F5}" sibTransId="{505C294B-13BB-4338-BA1E-545B86E1B4D5}"/>
    <dgm:cxn modelId="{AD0EB061-DE2A-4926-9681-200E7C8D8937}" type="presOf" srcId="{85EA0142-8B02-4059-B2EE-ADB167BA7666}" destId="{6D1601E9-9311-4F3B-9AEF-F84F8170CE60}" srcOrd="0" destOrd="0" presId="urn:microsoft.com/office/officeart/2005/8/layout/hList1"/>
    <dgm:cxn modelId="{815A0D69-753C-4C17-84DC-A51C5ED73249}" type="presOf" srcId="{B6F9D9D5-A667-4540-8B60-2608461588A4}" destId="{2DAA0D7E-847C-4E89-94F8-DBD9A13ECDCD}" srcOrd="0" destOrd="3" presId="urn:microsoft.com/office/officeart/2005/8/layout/hList1"/>
    <dgm:cxn modelId="{41DD2D52-D5C5-42AA-BB34-3DEF4375DAA4}" type="presOf" srcId="{7706E429-FB98-490A-B961-047210C873A1}" destId="{6D1601E9-9311-4F3B-9AEF-F84F8170CE60}" srcOrd="0" destOrd="3" presId="urn:microsoft.com/office/officeart/2005/8/layout/hList1"/>
    <dgm:cxn modelId="{69A1E99F-66E6-4D07-B54D-85EB5EDBE2A6}" srcId="{BD54C695-FE9B-4E40-91CD-9266A4A2D186}" destId="{C7099687-9A75-4AB0-86C6-C06A78C6159F}" srcOrd="0" destOrd="0" parTransId="{3D6697AE-D35A-442E-A192-F6A3CE76F5A3}" sibTransId="{956B0CBE-2588-48B9-9881-525BA22C6006}"/>
    <dgm:cxn modelId="{4176F5CF-8E99-43DD-B9C9-CB98FD568713}" type="presOf" srcId="{246DB3F3-CF67-47E2-AF12-623C1B5A86A5}" destId="{6D1601E9-9311-4F3B-9AEF-F84F8170CE60}" srcOrd="0" destOrd="4" presId="urn:microsoft.com/office/officeart/2005/8/layout/hList1"/>
    <dgm:cxn modelId="{0CEFE3FC-D177-4370-BC70-01C22EF25BCF}" srcId="{BD54C695-FE9B-4E40-91CD-9266A4A2D186}" destId="{C6EC95D4-DFCC-4613-86A9-54CE6A490A33}" srcOrd="1" destOrd="0" parTransId="{0E9DC34F-67D5-4379-B9EF-435961759C34}" sibTransId="{9C0D6300-5418-4F0D-93EF-A4B14D6D9619}"/>
    <dgm:cxn modelId="{2ABACD66-9F5B-4C82-B4A8-D17ED66DE496}" srcId="{C6EC95D4-DFCC-4613-86A9-54CE6A490A33}" destId="{E193BA7D-2A2B-4E2C-A184-E3085F518EC1}" srcOrd="2" destOrd="0" parTransId="{CA688904-EEF9-475D-BE7C-FB0ABBC06FA4}" sibTransId="{EE3FE29E-9C36-496C-8903-CB3D6F4035F5}"/>
    <dgm:cxn modelId="{E47BF21F-BFA8-4429-9DA4-5564868FC06B}" srcId="{C7099687-9A75-4AB0-86C6-C06A78C6159F}" destId="{246DB3F3-CF67-47E2-AF12-623C1B5A86A5}" srcOrd="4" destOrd="0" parTransId="{A75B9FC9-C6F7-42A1-B5B8-D164A9DD910C}" sibTransId="{D6D0F780-3195-4786-AEC9-C50A86A8DD80}"/>
    <dgm:cxn modelId="{4C306047-BBBF-4387-A34F-7556FA344C3E}" type="presOf" srcId="{77D26EA1-4A69-4198-8A58-BB7F2EE1C71D}" destId="{6D1601E9-9311-4F3B-9AEF-F84F8170CE60}" srcOrd="0" destOrd="1" presId="urn:microsoft.com/office/officeart/2005/8/layout/hList1"/>
    <dgm:cxn modelId="{E16CBFB6-19A4-4FF8-9DA3-4DF29812C3FD}" type="presOf" srcId="{BD54C695-FE9B-4E40-91CD-9266A4A2D186}" destId="{0D395D65-AF5E-40F8-A889-90798D5042D9}" srcOrd="0" destOrd="0" presId="urn:microsoft.com/office/officeart/2005/8/layout/hList1"/>
    <dgm:cxn modelId="{26E7F9F6-43AF-4885-B77B-CFC86CCE13C5}" type="presOf" srcId="{2D6D5E6A-5CFC-4B30-BCF8-8246F0B7BA09}" destId="{2DAA0D7E-847C-4E89-94F8-DBD9A13ECDCD}" srcOrd="0" destOrd="5" presId="urn:microsoft.com/office/officeart/2005/8/layout/hList1"/>
    <dgm:cxn modelId="{9BA44A71-EAA7-4110-8A1B-B5EAD4CEB3E5}" srcId="{C6EC95D4-DFCC-4613-86A9-54CE6A490A33}" destId="{BCFB64A2-7B95-4060-A6B1-1CB9A47C635A}" srcOrd="1" destOrd="0" parTransId="{6E803CE1-557C-4AF5-A17C-D3A5C87D158D}" sibTransId="{182ACFDC-326C-4B4E-B8EA-AB437A218259}"/>
    <dgm:cxn modelId="{18B215C5-C6D1-4715-9FD7-654F6936EC41}" type="presOf" srcId="{E193BA7D-2A2B-4E2C-A184-E3085F518EC1}" destId="{2DAA0D7E-847C-4E89-94F8-DBD9A13ECDCD}" srcOrd="0" destOrd="2" presId="urn:microsoft.com/office/officeart/2005/8/layout/hList1"/>
    <dgm:cxn modelId="{24929BAE-EEF2-4380-A79A-74429C27865A}" srcId="{C7099687-9A75-4AB0-86C6-C06A78C6159F}" destId="{77D26EA1-4A69-4198-8A58-BB7F2EE1C71D}" srcOrd="1" destOrd="0" parTransId="{52575D26-1B23-4E94-B644-8D66C72FE68F}" sibTransId="{1449E51E-00B7-42B9-9B8C-7F4F9E3C5FE3}"/>
    <dgm:cxn modelId="{E9B4CA1F-300A-4B9C-94A9-4B9AF032AC8A}" srcId="{C7099687-9A75-4AB0-86C6-C06A78C6159F}" destId="{7706E429-FB98-490A-B961-047210C873A1}" srcOrd="3" destOrd="0" parTransId="{CD31EAE6-DCA1-45C9-B5F0-555D188332D6}" sibTransId="{DEFCC08D-31A9-4B4C-97AF-8BC3778CE42A}"/>
    <dgm:cxn modelId="{157E5F0F-3247-4ABB-8D3F-3664331D06B1}" type="presOf" srcId="{C7099687-9A75-4AB0-86C6-C06A78C6159F}" destId="{09931117-6B7B-4F47-8C70-E0682D67F150}" srcOrd="0" destOrd="0" presId="urn:microsoft.com/office/officeart/2005/8/layout/hList1"/>
    <dgm:cxn modelId="{AD9BD4E8-6315-4564-B35D-1496FCC0EEBC}" type="presOf" srcId="{C6EC95D4-DFCC-4613-86A9-54CE6A490A33}" destId="{7061BA6B-DF50-4B51-8B80-65EFCCE30F17}" srcOrd="0" destOrd="0" presId="urn:microsoft.com/office/officeart/2005/8/layout/hList1"/>
    <dgm:cxn modelId="{F206018E-9961-432A-BA36-CF0F470A43C4}" type="presOf" srcId="{519E042E-7ACA-4091-9624-F01EDE9CEF41}" destId="{6D1601E9-9311-4F3B-9AEF-F84F8170CE60}" srcOrd="0" destOrd="2" presId="urn:microsoft.com/office/officeart/2005/8/layout/hList1"/>
    <dgm:cxn modelId="{629E63FF-4E39-44A8-B333-269E128A6C9E}" srcId="{C6EC95D4-DFCC-4613-86A9-54CE6A490A33}" destId="{2D6D5E6A-5CFC-4B30-BCF8-8246F0B7BA09}" srcOrd="5" destOrd="0" parTransId="{60F1AC4E-32DC-472E-BEED-B6806C9E7EC5}" sibTransId="{E748AAB0-139A-40EF-828A-F55721F40B41}"/>
    <dgm:cxn modelId="{70097DF3-1C5D-4607-B03F-504D31D4D58E}" srcId="{C6EC95D4-DFCC-4613-86A9-54CE6A490A33}" destId="{1C11135D-22F9-427F-B6C3-5520B8628007}" srcOrd="4" destOrd="0" parTransId="{67E2548B-F1EC-48D7-AF8F-4977A61A94B6}" sibTransId="{E9DB6009-545F-490A-AB17-A5EE61E01A55}"/>
    <dgm:cxn modelId="{9A32137A-A871-442F-AFF2-DC683EF46622}" srcId="{C7099687-9A75-4AB0-86C6-C06A78C6159F}" destId="{85EA0142-8B02-4059-B2EE-ADB167BA7666}" srcOrd="0" destOrd="0" parTransId="{A1B6A508-265D-4C23-B777-6AB454ADA941}" sibTransId="{62C6D2D2-0C12-4829-8DB9-4FC57BEA2626}"/>
    <dgm:cxn modelId="{F34B6257-BF56-467A-93B3-3F40C61B4E59}" type="presParOf" srcId="{0D395D65-AF5E-40F8-A889-90798D5042D9}" destId="{A0C7969E-93EE-45A1-905C-B3F292E6F9E4}" srcOrd="0" destOrd="0" presId="urn:microsoft.com/office/officeart/2005/8/layout/hList1"/>
    <dgm:cxn modelId="{FDDC73BD-63B0-4350-B0C8-B8FAA7B616E8}" type="presParOf" srcId="{A0C7969E-93EE-45A1-905C-B3F292E6F9E4}" destId="{09931117-6B7B-4F47-8C70-E0682D67F150}" srcOrd="0" destOrd="0" presId="urn:microsoft.com/office/officeart/2005/8/layout/hList1"/>
    <dgm:cxn modelId="{87B4E43F-3DC6-495E-975B-358544BBABE1}" type="presParOf" srcId="{A0C7969E-93EE-45A1-905C-B3F292E6F9E4}" destId="{6D1601E9-9311-4F3B-9AEF-F84F8170CE60}" srcOrd="1" destOrd="0" presId="urn:microsoft.com/office/officeart/2005/8/layout/hList1"/>
    <dgm:cxn modelId="{4FDEF4CB-677F-4874-8695-2AC8C28C46A7}" type="presParOf" srcId="{0D395D65-AF5E-40F8-A889-90798D5042D9}" destId="{8B5628F8-E117-45CD-ADB4-5A4936CDC135}" srcOrd="1" destOrd="0" presId="urn:microsoft.com/office/officeart/2005/8/layout/hList1"/>
    <dgm:cxn modelId="{DAB0FE34-73E2-413B-96DE-925A43DBC277}" type="presParOf" srcId="{0D395D65-AF5E-40F8-A889-90798D5042D9}" destId="{BA45A193-90FD-47E9-86F8-2C3AE0AEBE4D}" srcOrd="2" destOrd="0" presId="urn:microsoft.com/office/officeart/2005/8/layout/hList1"/>
    <dgm:cxn modelId="{B72D86DE-886A-4E61-BCFA-6F8F2B0C3B9B}" type="presParOf" srcId="{BA45A193-90FD-47E9-86F8-2C3AE0AEBE4D}" destId="{7061BA6B-DF50-4B51-8B80-65EFCCE30F17}" srcOrd="0" destOrd="0" presId="urn:microsoft.com/office/officeart/2005/8/layout/hList1"/>
    <dgm:cxn modelId="{7F694EF6-2E48-43D5-BFC9-9BE92E3214A5}" type="presParOf" srcId="{BA45A193-90FD-47E9-86F8-2C3AE0AEBE4D}" destId="{2DAA0D7E-847C-4E89-94F8-DBD9A13ECDC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9C18B8-850C-4BA4-8169-0693CC93E4CB}" type="doc">
      <dgm:prSet loTypeId="urn:microsoft.com/office/officeart/2005/8/layout/vList2" loCatId="list" qsTypeId="urn:microsoft.com/office/officeart/2005/8/quickstyle/simple1" qsCatId="simple" csTypeId="urn:microsoft.com/office/officeart/2005/8/colors/accent6_5" csCatId="accent6" phldr="1"/>
      <dgm:spPr/>
      <dgm:t>
        <a:bodyPr/>
        <a:lstStyle/>
        <a:p>
          <a:endParaRPr lang="nb-NO"/>
        </a:p>
      </dgm:t>
    </dgm:pt>
    <dgm:pt modelId="{D33DBA85-BDFF-4325-BE77-DFA133ABA591}">
      <dgm:prSet/>
      <dgm:spPr/>
      <dgm:t>
        <a:bodyPr/>
        <a:lstStyle/>
        <a:p>
          <a:pPr rtl="0"/>
          <a:r>
            <a:rPr lang="es-ES_tradnl" b="1" noProof="0" dirty="0" smtClean="0">
              <a:solidFill>
                <a:schemeClr val="tx1"/>
              </a:solidFill>
            </a:rPr>
            <a:t>Liderazgo de la EFS</a:t>
          </a:r>
          <a:endParaRPr lang="es-ES_tradnl" b="1" noProof="0" dirty="0">
            <a:solidFill>
              <a:schemeClr val="tx1"/>
            </a:solidFill>
          </a:endParaRPr>
        </a:p>
      </dgm:t>
    </dgm:pt>
    <dgm:pt modelId="{CD92E438-245E-48E5-8BE2-BF2841543E5B}" type="parTrans" cxnId="{BDCE5621-59B7-4C1C-B077-604DCB6210B5}">
      <dgm:prSet/>
      <dgm:spPr/>
      <dgm:t>
        <a:bodyPr/>
        <a:lstStyle/>
        <a:p>
          <a:endParaRPr lang="nb-NO"/>
        </a:p>
      </dgm:t>
    </dgm:pt>
    <dgm:pt modelId="{DAFC1903-E6AE-4C31-A2FC-F2B149F6A1D6}" type="sibTrans" cxnId="{BDCE5621-59B7-4C1C-B077-604DCB6210B5}">
      <dgm:prSet/>
      <dgm:spPr/>
      <dgm:t>
        <a:bodyPr/>
        <a:lstStyle/>
        <a:p>
          <a:endParaRPr lang="nb-NO"/>
        </a:p>
      </dgm:t>
    </dgm:pt>
    <dgm:pt modelId="{BDAAB938-FBE5-459F-9CB7-5EBF6A442AC3}">
      <dgm:prSet/>
      <dgm:spPr/>
      <dgm:t>
        <a:bodyPr/>
        <a:lstStyle/>
        <a:p>
          <a:pPr rtl="0"/>
          <a:r>
            <a:rPr lang="es-ES_tradnl" b="1" noProof="0" dirty="0" smtClean="0">
              <a:solidFill>
                <a:schemeClr val="tx1"/>
              </a:solidFill>
            </a:rPr>
            <a:t>Contexto organizativo de la EFS (ej., mandato, marco normativo)</a:t>
          </a:r>
          <a:endParaRPr lang="es-ES_tradnl" b="1" noProof="0" dirty="0">
            <a:solidFill>
              <a:schemeClr val="tx1"/>
            </a:solidFill>
          </a:endParaRPr>
        </a:p>
      </dgm:t>
    </dgm:pt>
    <dgm:pt modelId="{2BE8C18C-CC3B-46BE-99D2-FCB9E5FA96F9}" type="parTrans" cxnId="{6970F871-5468-4DFF-AE75-1E31DFE8EBE0}">
      <dgm:prSet/>
      <dgm:spPr/>
      <dgm:t>
        <a:bodyPr/>
        <a:lstStyle/>
        <a:p>
          <a:endParaRPr lang="nb-NO"/>
        </a:p>
      </dgm:t>
    </dgm:pt>
    <dgm:pt modelId="{2665D7DA-89BA-42CB-9D4E-59C1D5D7F280}" type="sibTrans" cxnId="{6970F871-5468-4DFF-AE75-1E31DFE8EBE0}">
      <dgm:prSet/>
      <dgm:spPr/>
      <dgm:t>
        <a:bodyPr/>
        <a:lstStyle/>
        <a:p>
          <a:endParaRPr lang="nb-NO"/>
        </a:p>
      </dgm:t>
    </dgm:pt>
    <dgm:pt modelId="{258A0457-7BF8-4E70-80A8-55A6BAF9E900}">
      <dgm:prSet/>
      <dgm:spPr/>
      <dgm:t>
        <a:bodyPr/>
        <a:lstStyle/>
        <a:p>
          <a:pPr rtl="0"/>
          <a:r>
            <a:rPr lang="es-ES_tradnl" b="1" noProof="0" dirty="0" smtClean="0">
              <a:solidFill>
                <a:schemeClr val="tx1"/>
              </a:solidFill>
            </a:rPr>
            <a:t>Demanda de actores externos</a:t>
          </a:r>
          <a:endParaRPr lang="es-ES_tradnl" b="1" noProof="0" dirty="0">
            <a:solidFill>
              <a:schemeClr val="tx1"/>
            </a:solidFill>
          </a:endParaRPr>
        </a:p>
      </dgm:t>
    </dgm:pt>
    <dgm:pt modelId="{1E9D5327-EA48-41C3-BE26-F3F8B1FC6D34}" type="parTrans" cxnId="{07CDDAEB-6FD3-4DFF-A455-A4F9DC2419FD}">
      <dgm:prSet/>
      <dgm:spPr/>
      <dgm:t>
        <a:bodyPr/>
        <a:lstStyle/>
        <a:p>
          <a:endParaRPr lang="nb-NO"/>
        </a:p>
      </dgm:t>
    </dgm:pt>
    <dgm:pt modelId="{5CB9B948-994B-40C3-9FC6-25DAD3648516}" type="sibTrans" cxnId="{07CDDAEB-6FD3-4DFF-A455-A4F9DC2419FD}">
      <dgm:prSet/>
      <dgm:spPr/>
      <dgm:t>
        <a:bodyPr/>
        <a:lstStyle/>
        <a:p>
          <a:endParaRPr lang="nb-NO"/>
        </a:p>
      </dgm:t>
    </dgm:pt>
    <dgm:pt modelId="{65B65A2B-D541-49A4-AF1F-11E2AC904FA1}">
      <dgm:prSet/>
      <dgm:spPr/>
      <dgm:t>
        <a:bodyPr/>
        <a:lstStyle/>
        <a:p>
          <a:pPr rtl="0"/>
          <a:r>
            <a:rPr lang="es-ES_tradnl" b="1" noProof="0" dirty="0" smtClean="0">
              <a:solidFill>
                <a:schemeClr val="tx1"/>
              </a:solidFill>
            </a:rPr>
            <a:t>Estándares internacionales y regionales (ej., ISSAI, Declaración de Asunción)</a:t>
          </a:r>
          <a:endParaRPr lang="es-ES_tradnl" b="1" noProof="0" dirty="0">
            <a:solidFill>
              <a:schemeClr val="tx1"/>
            </a:solidFill>
          </a:endParaRPr>
        </a:p>
      </dgm:t>
    </dgm:pt>
    <dgm:pt modelId="{370553A9-C63B-4661-9316-BFBCF203B0D6}" type="parTrans" cxnId="{27EF67BD-F680-42F0-8F1C-C7DAB357F633}">
      <dgm:prSet/>
      <dgm:spPr/>
      <dgm:t>
        <a:bodyPr/>
        <a:lstStyle/>
        <a:p>
          <a:endParaRPr lang="nb-NO"/>
        </a:p>
      </dgm:t>
    </dgm:pt>
    <dgm:pt modelId="{DE7AA066-BE81-4FAD-B78D-EDE2B704FD28}" type="sibTrans" cxnId="{27EF67BD-F680-42F0-8F1C-C7DAB357F633}">
      <dgm:prSet/>
      <dgm:spPr/>
      <dgm:t>
        <a:bodyPr/>
        <a:lstStyle/>
        <a:p>
          <a:endParaRPr lang="nb-NO"/>
        </a:p>
      </dgm:t>
    </dgm:pt>
    <dgm:pt modelId="{AFE5A551-FE65-4E1C-B652-0970BC35B684}">
      <dgm:prSet/>
      <dgm:spPr/>
      <dgm:t>
        <a:bodyPr/>
        <a:lstStyle/>
        <a:p>
          <a:pPr rtl="0"/>
          <a:r>
            <a:rPr lang="es-ES_tradnl" b="1" noProof="0" dirty="0" smtClean="0">
              <a:solidFill>
                <a:schemeClr val="tx1"/>
              </a:solidFill>
            </a:rPr>
            <a:t>Reformas de gobierno (ej., descentralización)</a:t>
          </a:r>
          <a:endParaRPr lang="es-ES_tradnl" b="1" noProof="0" dirty="0">
            <a:solidFill>
              <a:schemeClr val="tx1"/>
            </a:solidFill>
          </a:endParaRPr>
        </a:p>
      </dgm:t>
    </dgm:pt>
    <dgm:pt modelId="{35BE4319-4026-4D76-AACC-46430D40BA93}" type="parTrans" cxnId="{0B2FCA1F-D354-4AC0-82EB-99BE7852C3DA}">
      <dgm:prSet/>
      <dgm:spPr/>
      <dgm:t>
        <a:bodyPr/>
        <a:lstStyle/>
        <a:p>
          <a:endParaRPr lang="nb-NO"/>
        </a:p>
      </dgm:t>
    </dgm:pt>
    <dgm:pt modelId="{1D83CB52-CD07-4971-AFFA-374A2732DACC}" type="sibTrans" cxnId="{0B2FCA1F-D354-4AC0-82EB-99BE7852C3DA}">
      <dgm:prSet/>
      <dgm:spPr/>
      <dgm:t>
        <a:bodyPr/>
        <a:lstStyle/>
        <a:p>
          <a:endParaRPr lang="nb-NO"/>
        </a:p>
      </dgm:t>
    </dgm:pt>
    <dgm:pt modelId="{7F4122BE-0D3B-4E83-9AB4-0BEDD80653DD}" type="pres">
      <dgm:prSet presAssocID="{4D9C18B8-850C-4BA4-8169-0693CC93E4CB}" presName="linear" presStyleCnt="0">
        <dgm:presLayoutVars>
          <dgm:animLvl val="lvl"/>
          <dgm:resizeHandles val="exact"/>
        </dgm:presLayoutVars>
      </dgm:prSet>
      <dgm:spPr/>
      <dgm:t>
        <a:bodyPr/>
        <a:lstStyle/>
        <a:p>
          <a:endParaRPr lang="en-US"/>
        </a:p>
      </dgm:t>
    </dgm:pt>
    <dgm:pt modelId="{8522F65C-76A3-4E91-881B-E63B7D529A10}" type="pres">
      <dgm:prSet presAssocID="{D33DBA85-BDFF-4325-BE77-DFA133ABA591}" presName="parentText" presStyleLbl="node1" presStyleIdx="0" presStyleCnt="5">
        <dgm:presLayoutVars>
          <dgm:chMax val="0"/>
          <dgm:bulletEnabled val="1"/>
        </dgm:presLayoutVars>
      </dgm:prSet>
      <dgm:spPr/>
      <dgm:t>
        <a:bodyPr/>
        <a:lstStyle/>
        <a:p>
          <a:endParaRPr lang="nb-NO"/>
        </a:p>
      </dgm:t>
    </dgm:pt>
    <dgm:pt modelId="{5CE279AC-A7AF-47F2-96EF-B0C49E4DDDB1}" type="pres">
      <dgm:prSet presAssocID="{DAFC1903-E6AE-4C31-A2FC-F2B149F6A1D6}" presName="spacer" presStyleCnt="0"/>
      <dgm:spPr/>
      <dgm:t>
        <a:bodyPr/>
        <a:lstStyle/>
        <a:p>
          <a:endParaRPr lang="en-GB"/>
        </a:p>
      </dgm:t>
    </dgm:pt>
    <dgm:pt modelId="{4B06D0E7-C5D0-4513-9517-667E89EDEF90}" type="pres">
      <dgm:prSet presAssocID="{65B65A2B-D541-49A4-AF1F-11E2AC904FA1}" presName="parentText" presStyleLbl="node1" presStyleIdx="1" presStyleCnt="5">
        <dgm:presLayoutVars>
          <dgm:chMax val="0"/>
          <dgm:bulletEnabled val="1"/>
        </dgm:presLayoutVars>
      </dgm:prSet>
      <dgm:spPr/>
      <dgm:t>
        <a:bodyPr/>
        <a:lstStyle/>
        <a:p>
          <a:endParaRPr lang="nb-NO"/>
        </a:p>
      </dgm:t>
    </dgm:pt>
    <dgm:pt modelId="{537F3998-ACDF-49B7-AED6-1C0379A196AC}" type="pres">
      <dgm:prSet presAssocID="{DE7AA066-BE81-4FAD-B78D-EDE2B704FD28}" presName="spacer" presStyleCnt="0"/>
      <dgm:spPr/>
      <dgm:t>
        <a:bodyPr/>
        <a:lstStyle/>
        <a:p>
          <a:endParaRPr lang="en-GB"/>
        </a:p>
      </dgm:t>
    </dgm:pt>
    <dgm:pt modelId="{79EE6100-3639-4B7B-8BD9-F1D8A028A2FA}" type="pres">
      <dgm:prSet presAssocID="{BDAAB938-FBE5-459F-9CB7-5EBF6A442AC3}" presName="parentText" presStyleLbl="node1" presStyleIdx="2" presStyleCnt="5">
        <dgm:presLayoutVars>
          <dgm:chMax val="0"/>
          <dgm:bulletEnabled val="1"/>
        </dgm:presLayoutVars>
      </dgm:prSet>
      <dgm:spPr/>
      <dgm:t>
        <a:bodyPr/>
        <a:lstStyle/>
        <a:p>
          <a:endParaRPr lang="nb-NO"/>
        </a:p>
      </dgm:t>
    </dgm:pt>
    <dgm:pt modelId="{BDD6F608-1B93-4B15-AAC7-F2E6ACE27A9B}" type="pres">
      <dgm:prSet presAssocID="{2665D7DA-89BA-42CB-9D4E-59C1D5D7F280}" presName="spacer" presStyleCnt="0"/>
      <dgm:spPr/>
      <dgm:t>
        <a:bodyPr/>
        <a:lstStyle/>
        <a:p>
          <a:endParaRPr lang="en-GB"/>
        </a:p>
      </dgm:t>
    </dgm:pt>
    <dgm:pt modelId="{0AB911DD-58A2-4F16-A18D-AF8D076F287E}" type="pres">
      <dgm:prSet presAssocID="{258A0457-7BF8-4E70-80A8-55A6BAF9E900}" presName="parentText" presStyleLbl="node1" presStyleIdx="3" presStyleCnt="5" custLinFactNeighborX="2273" custLinFactNeighborY="-16952">
        <dgm:presLayoutVars>
          <dgm:chMax val="0"/>
          <dgm:bulletEnabled val="1"/>
        </dgm:presLayoutVars>
      </dgm:prSet>
      <dgm:spPr/>
      <dgm:t>
        <a:bodyPr/>
        <a:lstStyle/>
        <a:p>
          <a:endParaRPr lang="en-US"/>
        </a:p>
      </dgm:t>
    </dgm:pt>
    <dgm:pt modelId="{EABB7FEB-7AFC-4FEE-947F-5E589742D547}" type="pres">
      <dgm:prSet presAssocID="{5CB9B948-994B-40C3-9FC6-25DAD3648516}" presName="spacer" presStyleCnt="0"/>
      <dgm:spPr/>
      <dgm:t>
        <a:bodyPr/>
        <a:lstStyle/>
        <a:p>
          <a:endParaRPr lang="en-GB"/>
        </a:p>
      </dgm:t>
    </dgm:pt>
    <dgm:pt modelId="{49C6A266-30DE-43A2-9137-9567225F1E74}" type="pres">
      <dgm:prSet presAssocID="{AFE5A551-FE65-4E1C-B652-0970BC35B684}" presName="parentText" presStyleLbl="node1" presStyleIdx="4" presStyleCnt="5">
        <dgm:presLayoutVars>
          <dgm:chMax val="0"/>
          <dgm:bulletEnabled val="1"/>
        </dgm:presLayoutVars>
      </dgm:prSet>
      <dgm:spPr/>
      <dgm:t>
        <a:bodyPr/>
        <a:lstStyle/>
        <a:p>
          <a:endParaRPr lang="nb-NO"/>
        </a:p>
      </dgm:t>
    </dgm:pt>
  </dgm:ptLst>
  <dgm:cxnLst>
    <dgm:cxn modelId="{07CDDAEB-6FD3-4DFF-A455-A4F9DC2419FD}" srcId="{4D9C18B8-850C-4BA4-8169-0693CC93E4CB}" destId="{258A0457-7BF8-4E70-80A8-55A6BAF9E900}" srcOrd="3" destOrd="0" parTransId="{1E9D5327-EA48-41C3-BE26-F3F8B1FC6D34}" sibTransId="{5CB9B948-994B-40C3-9FC6-25DAD3648516}"/>
    <dgm:cxn modelId="{E8B88C47-3033-4455-9964-0719A12F545A}" type="presOf" srcId="{65B65A2B-D541-49A4-AF1F-11E2AC904FA1}" destId="{4B06D0E7-C5D0-4513-9517-667E89EDEF90}" srcOrd="0" destOrd="0" presId="urn:microsoft.com/office/officeart/2005/8/layout/vList2"/>
    <dgm:cxn modelId="{F0BB5792-360C-430E-8BB0-553B3CF01126}" type="presOf" srcId="{BDAAB938-FBE5-459F-9CB7-5EBF6A442AC3}" destId="{79EE6100-3639-4B7B-8BD9-F1D8A028A2FA}" srcOrd="0" destOrd="0" presId="urn:microsoft.com/office/officeart/2005/8/layout/vList2"/>
    <dgm:cxn modelId="{AA6B2494-819C-48E1-ABF8-B3DD112F6409}" type="presOf" srcId="{D33DBA85-BDFF-4325-BE77-DFA133ABA591}" destId="{8522F65C-76A3-4E91-881B-E63B7D529A10}" srcOrd="0" destOrd="0" presId="urn:microsoft.com/office/officeart/2005/8/layout/vList2"/>
    <dgm:cxn modelId="{3B79C507-3B5F-48AC-9DD6-660DC6D2ABE2}" type="presOf" srcId="{258A0457-7BF8-4E70-80A8-55A6BAF9E900}" destId="{0AB911DD-58A2-4F16-A18D-AF8D076F287E}" srcOrd="0" destOrd="0" presId="urn:microsoft.com/office/officeart/2005/8/layout/vList2"/>
    <dgm:cxn modelId="{F72F0E70-36FF-4AFA-8F04-5E3879A0BE45}" type="presOf" srcId="{AFE5A551-FE65-4E1C-B652-0970BC35B684}" destId="{49C6A266-30DE-43A2-9137-9567225F1E74}" srcOrd="0" destOrd="0" presId="urn:microsoft.com/office/officeart/2005/8/layout/vList2"/>
    <dgm:cxn modelId="{EC6F68A7-F4C6-4CAF-A72A-509BFB1951DB}" type="presOf" srcId="{4D9C18B8-850C-4BA4-8169-0693CC93E4CB}" destId="{7F4122BE-0D3B-4E83-9AB4-0BEDD80653DD}" srcOrd="0" destOrd="0" presId="urn:microsoft.com/office/officeart/2005/8/layout/vList2"/>
    <dgm:cxn modelId="{27EF67BD-F680-42F0-8F1C-C7DAB357F633}" srcId="{4D9C18B8-850C-4BA4-8169-0693CC93E4CB}" destId="{65B65A2B-D541-49A4-AF1F-11E2AC904FA1}" srcOrd="1" destOrd="0" parTransId="{370553A9-C63B-4661-9316-BFBCF203B0D6}" sibTransId="{DE7AA066-BE81-4FAD-B78D-EDE2B704FD28}"/>
    <dgm:cxn modelId="{0B2FCA1F-D354-4AC0-82EB-99BE7852C3DA}" srcId="{4D9C18B8-850C-4BA4-8169-0693CC93E4CB}" destId="{AFE5A551-FE65-4E1C-B652-0970BC35B684}" srcOrd="4" destOrd="0" parTransId="{35BE4319-4026-4D76-AACC-46430D40BA93}" sibTransId="{1D83CB52-CD07-4971-AFFA-374A2732DACC}"/>
    <dgm:cxn modelId="{BDCE5621-59B7-4C1C-B077-604DCB6210B5}" srcId="{4D9C18B8-850C-4BA4-8169-0693CC93E4CB}" destId="{D33DBA85-BDFF-4325-BE77-DFA133ABA591}" srcOrd="0" destOrd="0" parTransId="{CD92E438-245E-48E5-8BE2-BF2841543E5B}" sibTransId="{DAFC1903-E6AE-4C31-A2FC-F2B149F6A1D6}"/>
    <dgm:cxn modelId="{6970F871-5468-4DFF-AE75-1E31DFE8EBE0}" srcId="{4D9C18B8-850C-4BA4-8169-0693CC93E4CB}" destId="{BDAAB938-FBE5-459F-9CB7-5EBF6A442AC3}" srcOrd="2" destOrd="0" parTransId="{2BE8C18C-CC3B-46BE-99D2-FCB9E5FA96F9}" sibTransId="{2665D7DA-89BA-42CB-9D4E-59C1D5D7F280}"/>
    <dgm:cxn modelId="{8343E7E7-DD67-4F05-9F4D-9F0AEBF27C74}" type="presParOf" srcId="{7F4122BE-0D3B-4E83-9AB4-0BEDD80653DD}" destId="{8522F65C-76A3-4E91-881B-E63B7D529A10}" srcOrd="0" destOrd="0" presId="urn:microsoft.com/office/officeart/2005/8/layout/vList2"/>
    <dgm:cxn modelId="{D4AA9328-39ED-4B0A-B17A-B999A2FFB73B}" type="presParOf" srcId="{7F4122BE-0D3B-4E83-9AB4-0BEDD80653DD}" destId="{5CE279AC-A7AF-47F2-96EF-B0C49E4DDDB1}" srcOrd="1" destOrd="0" presId="urn:microsoft.com/office/officeart/2005/8/layout/vList2"/>
    <dgm:cxn modelId="{748D2530-EC9F-4BAA-A0FD-AA037D47DA5C}" type="presParOf" srcId="{7F4122BE-0D3B-4E83-9AB4-0BEDD80653DD}" destId="{4B06D0E7-C5D0-4513-9517-667E89EDEF90}" srcOrd="2" destOrd="0" presId="urn:microsoft.com/office/officeart/2005/8/layout/vList2"/>
    <dgm:cxn modelId="{BF909084-5C9F-4248-8BE5-767F47A41B04}" type="presParOf" srcId="{7F4122BE-0D3B-4E83-9AB4-0BEDD80653DD}" destId="{537F3998-ACDF-49B7-AED6-1C0379A196AC}" srcOrd="3" destOrd="0" presId="urn:microsoft.com/office/officeart/2005/8/layout/vList2"/>
    <dgm:cxn modelId="{4D4ACFAC-F663-4830-BC5C-2B127E0FD437}" type="presParOf" srcId="{7F4122BE-0D3B-4E83-9AB4-0BEDD80653DD}" destId="{79EE6100-3639-4B7B-8BD9-F1D8A028A2FA}" srcOrd="4" destOrd="0" presId="urn:microsoft.com/office/officeart/2005/8/layout/vList2"/>
    <dgm:cxn modelId="{16E01D81-0EE6-4A80-9A50-8D281743FE27}" type="presParOf" srcId="{7F4122BE-0D3B-4E83-9AB4-0BEDD80653DD}" destId="{BDD6F608-1B93-4B15-AAC7-F2E6ACE27A9B}" srcOrd="5" destOrd="0" presId="urn:microsoft.com/office/officeart/2005/8/layout/vList2"/>
    <dgm:cxn modelId="{81C98EDE-FCBF-4756-85AA-CB46C85F96C9}" type="presParOf" srcId="{7F4122BE-0D3B-4E83-9AB4-0BEDD80653DD}" destId="{0AB911DD-58A2-4F16-A18D-AF8D076F287E}" srcOrd="6" destOrd="0" presId="urn:microsoft.com/office/officeart/2005/8/layout/vList2"/>
    <dgm:cxn modelId="{51773678-2707-4F09-A8E6-6C5682AE231D}" type="presParOf" srcId="{7F4122BE-0D3B-4E83-9AB4-0BEDD80653DD}" destId="{EABB7FEB-7AFC-4FEE-947F-5E589742D547}" srcOrd="7" destOrd="0" presId="urn:microsoft.com/office/officeart/2005/8/layout/vList2"/>
    <dgm:cxn modelId="{67AC8DE1-47D6-4B32-B73C-0B8F325B4569}" type="presParOf" srcId="{7F4122BE-0D3B-4E83-9AB4-0BEDD80653DD}" destId="{49C6A266-30DE-43A2-9137-9567225F1E7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96AA63-42C3-4A03-99B7-2FB0C86ED508}" type="doc">
      <dgm:prSet loTypeId="urn:microsoft.com/office/officeart/2005/8/layout/chevron2" loCatId="list" qsTypeId="urn:microsoft.com/office/officeart/2005/8/quickstyle/simple1" qsCatId="simple" csTypeId="urn:microsoft.com/office/officeart/2005/8/colors/accent6_5" csCatId="accent6" phldr="1"/>
      <dgm:spPr/>
      <dgm:t>
        <a:bodyPr/>
        <a:lstStyle/>
        <a:p>
          <a:endParaRPr lang="en-GB"/>
        </a:p>
      </dgm:t>
    </dgm:pt>
    <dgm:pt modelId="{828ECD41-844D-444D-9F1B-6090070F7EE0}">
      <dgm:prSet phldrT="[Text]" custT="1"/>
      <dgm:spPr>
        <a:solidFill>
          <a:schemeClr val="accent6">
            <a:lumMod val="75000"/>
            <a:alpha val="90000"/>
          </a:schemeClr>
        </a:solidFill>
      </dgm:spPr>
      <dgm:t>
        <a:bodyPr/>
        <a:lstStyle/>
        <a:p>
          <a:r>
            <a:rPr lang="es-ES_tradnl" sz="2000" b="1" noProof="0" dirty="0" smtClean="0"/>
            <a:t>Sistematizar el conocimiento</a:t>
          </a:r>
          <a:endParaRPr lang="es-ES_tradnl" sz="2000" b="1" noProof="0" dirty="0"/>
        </a:p>
      </dgm:t>
    </dgm:pt>
    <dgm:pt modelId="{76F99439-EFE9-4068-9084-D9528E1CD03A}" type="parTrans" cxnId="{DD7C8716-466C-4A11-92BA-B15245C8F5F7}">
      <dgm:prSet/>
      <dgm:spPr/>
      <dgm:t>
        <a:bodyPr/>
        <a:lstStyle/>
        <a:p>
          <a:endParaRPr lang="en-GB"/>
        </a:p>
      </dgm:t>
    </dgm:pt>
    <dgm:pt modelId="{4562C7F8-AA37-41E8-8D0E-6735B5333ED3}" type="sibTrans" cxnId="{DD7C8716-466C-4A11-92BA-B15245C8F5F7}">
      <dgm:prSet/>
      <dgm:spPr/>
      <dgm:t>
        <a:bodyPr/>
        <a:lstStyle/>
        <a:p>
          <a:endParaRPr lang="en-GB"/>
        </a:p>
      </dgm:t>
    </dgm:pt>
    <dgm:pt modelId="{46D87C73-D086-4EC4-B313-EFADDA354BC3}">
      <dgm:prSet phldrT="[Text]" custT="1"/>
      <dgm:spPr>
        <a:ln>
          <a:solidFill>
            <a:schemeClr val="accent6">
              <a:lumMod val="75000"/>
              <a:alpha val="90000"/>
            </a:schemeClr>
          </a:solidFill>
        </a:ln>
      </dgm:spPr>
      <dgm:t>
        <a:bodyPr/>
        <a:lstStyle/>
        <a:p>
          <a:r>
            <a:rPr lang="es-ES_tradnl" sz="2000" noProof="0" dirty="0" smtClean="0"/>
            <a:t>Los participantes comparten la experiencia de sus países y EFS en</a:t>
          </a:r>
          <a:r>
            <a:rPr lang="es-ES_tradnl" sz="2000" baseline="0" noProof="0" dirty="0" smtClean="0"/>
            <a:t> </a:t>
          </a:r>
          <a:r>
            <a:rPr lang="es-ES_tradnl" sz="2000" baseline="0" noProof="0" dirty="0" err="1" smtClean="0"/>
            <a:t>relaci</a:t>
          </a:r>
          <a:r>
            <a:rPr lang="es-ES" sz="2000" baseline="0" noProof="0" dirty="0" err="1" smtClean="0"/>
            <a:t>ón</a:t>
          </a:r>
          <a:r>
            <a:rPr lang="es-ES" sz="2000" baseline="0" noProof="0" dirty="0" smtClean="0"/>
            <a:t> con </a:t>
          </a:r>
          <a:r>
            <a:rPr lang="es-ES_tradnl" sz="2000" noProof="0" dirty="0" smtClean="0"/>
            <a:t>factores de éxito y obstáculos.</a:t>
          </a:r>
          <a:endParaRPr lang="es-ES_tradnl" sz="2000" noProof="0" dirty="0"/>
        </a:p>
      </dgm:t>
    </dgm:pt>
    <dgm:pt modelId="{4AA310C1-B197-426D-AED1-98FE6E5ABC25}" type="parTrans" cxnId="{0A38E8F4-BB61-4C70-97D9-B390484D0E07}">
      <dgm:prSet/>
      <dgm:spPr/>
      <dgm:t>
        <a:bodyPr/>
        <a:lstStyle/>
        <a:p>
          <a:endParaRPr lang="en-GB"/>
        </a:p>
      </dgm:t>
    </dgm:pt>
    <dgm:pt modelId="{0664561E-5646-442E-890C-905483CA3FD7}" type="sibTrans" cxnId="{0A38E8F4-BB61-4C70-97D9-B390484D0E07}">
      <dgm:prSet/>
      <dgm:spPr/>
      <dgm:t>
        <a:bodyPr/>
        <a:lstStyle/>
        <a:p>
          <a:endParaRPr lang="en-GB"/>
        </a:p>
      </dgm:t>
    </dgm:pt>
    <dgm:pt modelId="{8930B786-21A9-4AD7-86BC-206D6BE2713D}">
      <dgm:prSet phldrT="[Text]" custT="1"/>
      <dgm:spPr>
        <a:solidFill>
          <a:srgbClr val="00B29C">
            <a:alpha val="50000"/>
          </a:srgbClr>
        </a:solidFill>
        <a:ln>
          <a:solidFill>
            <a:srgbClr val="00B29C">
              <a:alpha val="50000"/>
            </a:srgbClr>
          </a:solidFill>
        </a:ln>
      </dgm:spPr>
      <dgm:t>
        <a:bodyPr/>
        <a:lstStyle/>
        <a:p>
          <a:r>
            <a:rPr lang="es-ES_tradnl" sz="2000" b="1" noProof="0" dirty="0" smtClean="0"/>
            <a:t>Innovar</a:t>
          </a:r>
          <a:endParaRPr lang="es-ES_tradnl" sz="2000" b="1" noProof="0" dirty="0"/>
        </a:p>
      </dgm:t>
    </dgm:pt>
    <dgm:pt modelId="{9F2FD05B-6024-4A0D-9B2E-F9A69C7DC46C}" type="parTrans" cxnId="{B5F5A08B-79F8-4A32-AE11-99A5FA3F0CC3}">
      <dgm:prSet/>
      <dgm:spPr/>
      <dgm:t>
        <a:bodyPr/>
        <a:lstStyle/>
        <a:p>
          <a:endParaRPr lang="en-GB"/>
        </a:p>
      </dgm:t>
    </dgm:pt>
    <dgm:pt modelId="{969F2A3A-3446-4924-9F6D-CFA043B6C297}" type="sibTrans" cxnId="{B5F5A08B-79F8-4A32-AE11-99A5FA3F0CC3}">
      <dgm:prSet/>
      <dgm:spPr/>
      <dgm:t>
        <a:bodyPr/>
        <a:lstStyle/>
        <a:p>
          <a:endParaRPr lang="en-GB"/>
        </a:p>
      </dgm:t>
    </dgm:pt>
    <dgm:pt modelId="{CC511FE4-0B81-4180-B8CA-CF29933724D8}">
      <dgm:prSet phldrT="[Text]" custT="1"/>
      <dgm:spPr>
        <a:ln>
          <a:solidFill>
            <a:srgbClr val="00B29C">
              <a:alpha val="50000"/>
            </a:srgbClr>
          </a:solidFill>
        </a:ln>
      </dgm:spPr>
      <dgm:t>
        <a:bodyPr/>
        <a:lstStyle/>
        <a:p>
          <a:r>
            <a:rPr lang="es-ES_tradnl" sz="2000" noProof="0" dirty="0" smtClean="0"/>
            <a:t>Los participantes formulan nuevas estrategias y prácticas de colaboración de manera inclusiva.</a:t>
          </a:r>
          <a:endParaRPr lang="es-ES_tradnl" sz="2000" noProof="0" dirty="0"/>
        </a:p>
      </dgm:t>
    </dgm:pt>
    <dgm:pt modelId="{9815DC50-F701-4797-9FDF-C41C24595CD2}" type="parTrans" cxnId="{F3AAB4E1-FF3E-4724-A245-120DC7B757AC}">
      <dgm:prSet/>
      <dgm:spPr/>
      <dgm:t>
        <a:bodyPr/>
        <a:lstStyle/>
        <a:p>
          <a:endParaRPr lang="en-GB"/>
        </a:p>
      </dgm:t>
    </dgm:pt>
    <dgm:pt modelId="{6A4B3801-995F-4FA4-9578-C7FC49C89559}" type="sibTrans" cxnId="{F3AAB4E1-FF3E-4724-A245-120DC7B757AC}">
      <dgm:prSet/>
      <dgm:spPr/>
      <dgm:t>
        <a:bodyPr/>
        <a:lstStyle/>
        <a:p>
          <a:endParaRPr lang="en-GB"/>
        </a:p>
      </dgm:t>
    </dgm:pt>
    <dgm:pt modelId="{52FF3345-4ACE-45FD-950C-F875F9F639C4}">
      <dgm:prSet phldrT="[Text]" custT="1"/>
      <dgm:spPr>
        <a:ln>
          <a:solidFill>
            <a:srgbClr val="00B29C">
              <a:alpha val="50000"/>
            </a:srgbClr>
          </a:solidFill>
        </a:ln>
      </dgm:spPr>
      <dgm:t>
        <a:bodyPr/>
        <a:lstStyle/>
        <a:p>
          <a:r>
            <a:rPr lang="es-ES_tradnl" sz="2000" noProof="0" dirty="0" smtClean="0"/>
            <a:t>Diseño de programas para crear espacios de participación para distintos actores en el proceso de rendición de cuentas.</a:t>
          </a:r>
          <a:endParaRPr lang="es-ES_tradnl" sz="2000" noProof="0" dirty="0"/>
        </a:p>
      </dgm:t>
    </dgm:pt>
    <dgm:pt modelId="{60F63E2C-8C3F-4C08-898F-86F44071BBE8}" type="parTrans" cxnId="{C8935C7B-A027-4E55-B069-ED8FD8D3363F}">
      <dgm:prSet/>
      <dgm:spPr/>
      <dgm:t>
        <a:bodyPr/>
        <a:lstStyle/>
        <a:p>
          <a:endParaRPr lang="nb-NO"/>
        </a:p>
      </dgm:t>
    </dgm:pt>
    <dgm:pt modelId="{7ADA3CFF-B0DD-4C1B-9E56-A7185E7923EE}" type="sibTrans" cxnId="{C8935C7B-A027-4E55-B069-ED8FD8D3363F}">
      <dgm:prSet/>
      <dgm:spPr/>
      <dgm:t>
        <a:bodyPr/>
        <a:lstStyle/>
        <a:p>
          <a:endParaRPr lang="nb-NO"/>
        </a:p>
      </dgm:t>
    </dgm:pt>
    <dgm:pt modelId="{D0B04F9F-8ADE-44C2-B03B-10AA15EDDE6D}" type="pres">
      <dgm:prSet presAssocID="{9696AA63-42C3-4A03-99B7-2FB0C86ED508}" presName="linearFlow" presStyleCnt="0">
        <dgm:presLayoutVars>
          <dgm:dir/>
          <dgm:animLvl val="lvl"/>
          <dgm:resizeHandles val="exact"/>
        </dgm:presLayoutVars>
      </dgm:prSet>
      <dgm:spPr/>
      <dgm:t>
        <a:bodyPr/>
        <a:lstStyle/>
        <a:p>
          <a:endParaRPr lang="en-GB"/>
        </a:p>
      </dgm:t>
    </dgm:pt>
    <dgm:pt modelId="{A5A53C93-BE97-4ABF-B14E-AB65DA8D5106}" type="pres">
      <dgm:prSet presAssocID="{828ECD41-844D-444D-9F1B-6090070F7EE0}" presName="composite" presStyleCnt="0"/>
      <dgm:spPr/>
      <dgm:t>
        <a:bodyPr/>
        <a:lstStyle/>
        <a:p>
          <a:endParaRPr lang="en-GB"/>
        </a:p>
      </dgm:t>
    </dgm:pt>
    <dgm:pt modelId="{4E0CFCAC-15C8-4246-A3AA-B665CA3708AD}" type="pres">
      <dgm:prSet presAssocID="{828ECD41-844D-444D-9F1B-6090070F7EE0}" presName="parentText" presStyleLbl="alignNode1" presStyleIdx="0" presStyleCnt="2">
        <dgm:presLayoutVars>
          <dgm:chMax val="1"/>
          <dgm:bulletEnabled val="1"/>
        </dgm:presLayoutVars>
      </dgm:prSet>
      <dgm:spPr/>
      <dgm:t>
        <a:bodyPr/>
        <a:lstStyle/>
        <a:p>
          <a:endParaRPr lang="en-GB"/>
        </a:p>
      </dgm:t>
    </dgm:pt>
    <dgm:pt modelId="{E42168DA-4FF2-48CC-B181-147D9EBF7055}" type="pres">
      <dgm:prSet presAssocID="{828ECD41-844D-444D-9F1B-6090070F7EE0}" presName="descendantText" presStyleLbl="alignAcc1" presStyleIdx="0" presStyleCnt="2" custScaleY="140492">
        <dgm:presLayoutVars>
          <dgm:bulletEnabled val="1"/>
        </dgm:presLayoutVars>
      </dgm:prSet>
      <dgm:spPr/>
      <dgm:t>
        <a:bodyPr/>
        <a:lstStyle/>
        <a:p>
          <a:endParaRPr lang="en-GB"/>
        </a:p>
      </dgm:t>
    </dgm:pt>
    <dgm:pt modelId="{C94B8756-7E8D-40C9-92A2-14358CE97931}" type="pres">
      <dgm:prSet presAssocID="{4562C7F8-AA37-41E8-8D0E-6735B5333ED3}" presName="sp" presStyleCnt="0"/>
      <dgm:spPr/>
      <dgm:t>
        <a:bodyPr/>
        <a:lstStyle/>
        <a:p>
          <a:endParaRPr lang="en-GB"/>
        </a:p>
      </dgm:t>
    </dgm:pt>
    <dgm:pt modelId="{07BAEA27-553E-4FB6-A616-B66F3DE96E3F}" type="pres">
      <dgm:prSet presAssocID="{8930B786-21A9-4AD7-86BC-206D6BE2713D}" presName="composite" presStyleCnt="0"/>
      <dgm:spPr/>
      <dgm:t>
        <a:bodyPr/>
        <a:lstStyle/>
        <a:p>
          <a:endParaRPr lang="en-GB"/>
        </a:p>
      </dgm:t>
    </dgm:pt>
    <dgm:pt modelId="{E994A685-2CAD-4F6E-906E-291FB345AF38}" type="pres">
      <dgm:prSet presAssocID="{8930B786-21A9-4AD7-86BC-206D6BE2713D}" presName="parentText" presStyleLbl="alignNode1" presStyleIdx="1" presStyleCnt="2">
        <dgm:presLayoutVars>
          <dgm:chMax val="1"/>
          <dgm:bulletEnabled val="1"/>
        </dgm:presLayoutVars>
      </dgm:prSet>
      <dgm:spPr/>
      <dgm:t>
        <a:bodyPr/>
        <a:lstStyle/>
        <a:p>
          <a:endParaRPr lang="en-GB"/>
        </a:p>
      </dgm:t>
    </dgm:pt>
    <dgm:pt modelId="{1C1FC505-BCD0-4071-875D-479BF975F072}" type="pres">
      <dgm:prSet presAssocID="{8930B786-21A9-4AD7-86BC-206D6BE2713D}" presName="descendantText" presStyleLbl="alignAcc1" presStyleIdx="1" presStyleCnt="2" custScaleY="178049">
        <dgm:presLayoutVars>
          <dgm:bulletEnabled val="1"/>
        </dgm:presLayoutVars>
      </dgm:prSet>
      <dgm:spPr/>
      <dgm:t>
        <a:bodyPr/>
        <a:lstStyle/>
        <a:p>
          <a:endParaRPr lang="en-GB"/>
        </a:p>
      </dgm:t>
    </dgm:pt>
  </dgm:ptLst>
  <dgm:cxnLst>
    <dgm:cxn modelId="{60846D1D-4B73-41CE-AF91-E14D385FF3D6}" type="presOf" srcId="{52FF3345-4ACE-45FD-950C-F875F9F639C4}" destId="{1C1FC505-BCD0-4071-875D-479BF975F072}" srcOrd="0" destOrd="1" presId="urn:microsoft.com/office/officeart/2005/8/layout/chevron2"/>
    <dgm:cxn modelId="{C8935C7B-A027-4E55-B069-ED8FD8D3363F}" srcId="{8930B786-21A9-4AD7-86BC-206D6BE2713D}" destId="{52FF3345-4ACE-45FD-950C-F875F9F639C4}" srcOrd="1" destOrd="0" parTransId="{60F63E2C-8C3F-4C08-898F-86F44071BBE8}" sibTransId="{7ADA3CFF-B0DD-4C1B-9E56-A7185E7923EE}"/>
    <dgm:cxn modelId="{94556795-C258-4AB5-9BB6-CA7E761D02C1}" type="presOf" srcId="{9696AA63-42C3-4A03-99B7-2FB0C86ED508}" destId="{D0B04F9F-8ADE-44C2-B03B-10AA15EDDE6D}" srcOrd="0" destOrd="0" presId="urn:microsoft.com/office/officeart/2005/8/layout/chevron2"/>
    <dgm:cxn modelId="{99FF4B66-DBAC-4E52-95C2-D435A304B231}" type="presOf" srcId="{828ECD41-844D-444D-9F1B-6090070F7EE0}" destId="{4E0CFCAC-15C8-4246-A3AA-B665CA3708AD}" srcOrd="0" destOrd="0" presId="urn:microsoft.com/office/officeart/2005/8/layout/chevron2"/>
    <dgm:cxn modelId="{0A38E8F4-BB61-4C70-97D9-B390484D0E07}" srcId="{828ECD41-844D-444D-9F1B-6090070F7EE0}" destId="{46D87C73-D086-4EC4-B313-EFADDA354BC3}" srcOrd="0" destOrd="0" parTransId="{4AA310C1-B197-426D-AED1-98FE6E5ABC25}" sibTransId="{0664561E-5646-442E-890C-905483CA3FD7}"/>
    <dgm:cxn modelId="{87BF0A08-1B0E-4FCA-8C0E-C0B9CFB99734}" type="presOf" srcId="{8930B786-21A9-4AD7-86BC-206D6BE2713D}" destId="{E994A685-2CAD-4F6E-906E-291FB345AF38}" srcOrd="0" destOrd="0" presId="urn:microsoft.com/office/officeart/2005/8/layout/chevron2"/>
    <dgm:cxn modelId="{F3AAB4E1-FF3E-4724-A245-120DC7B757AC}" srcId="{8930B786-21A9-4AD7-86BC-206D6BE2713D}" destId="{CC511FE4-0B81-4180-B8CA-CF29933724D8}" srcOrd="0" destOrd="0" parTransId="{9815DC50-F701-4797-9FDF-C41C24595CD2}" sibTransId="{6A4B3801-995F-4FA4-9578-C7FC49C89559}"/>
    <dgm:cxn modelId="{DD7C8716-466C-4A11-92BA-B15245C8F5F7}" srcId="{9696AA63-42C3-4A03-99B7-2FB0C86ED508}" destId="{828ECD41-844D-444D-9F1B-6090070F7EE0}" srcOrd="0" destOrd="0" parTransId="{76F99439-EFE9-4068-9084-D9528E1CD03A}" sibTransId="{4562C7F8-AA37-41E8-8D0E-6735B5333ED3}"/>
    <dgm:cxn modelId="{AAC73568-0B6B-4A0E-B347-EAC621CE0BDC}" type="presOf" srcId="{CC511FE4-0B81-4180-B8CA-CF29933724D8}" destId="{1C1FC505-BCD0-4071-875D-479BF975F072}" srcOrd="0" destOrd="0" presId="urn:microsoft.com/office/officeart/2005/8/layout/chevron2"/>
    <dgm:cxn modelId="{273EA935-052D-4A2F-A6F9-8A2D055BD475}" type="presOf" srcId="{46D87C73-D086-4EC4-B313-EFADDA354BC3}" destId="{E42168DA-4FF2-48CC-B181-147D9EBF7055}" srcOrd="0" destOrd="0" presId="urn:microsoft.com/office/officeart/2005/8/layout/chevron2"/>
    <dgm:cxn modelId="{B5F5A08B-79F8-4A32-AE11-99A5FA3F0CC3}" srcId="{9696AA63-42C3-4A03-99B7-2FB0C86ED508}" destId="{8930B786-21A9-4AD7-86BC-206D6BE2713D}" srcOrd="1" destOrd="0" parTransId="{9F2FD05B-6024-4A0D-9B2E-F9A69C7DC46C}" sibTransId="{969F2A3A-3446-4924-9F6D-CFA043B6C297}"/>
    <dgm:cxn modelId="{30533159-28EB-41D7-82A2-EFF49708E35D}" type="presParOf" srcId="{D0B04F9F-8ADE-44C2-B03B-10AA15EDDE6D}" destId="{A5A53C93-BE97-4ABF-B14E-AB65DA8D5106}" srcOrd="0" destOrd="0" presId="urn:microsoft.com/office/officeart/2005/8/layout/chevron2"/>
    <dgm:cxn modelId="{C25B184C-E0A9-45E6-A208-64AB4ADF8231}" type="presParOf" srcId="{A5A53C93-BE97-4ABF-B14E-AB65DA8D5106}" destId="{4E0CFCAC-15C8-4246-A3AA-B665CA3708AD}" srcOrd="0" destOrd="0" presId="urn:microsoft.com/office/officeart/2005/8/layout/chevron2"/>
    <dgm:cxn modelId="{E0C7721C-FE43-44A4-AB66-FE7EE364045C}" type="presParOf" srcId="{A5A53C93-BE97-4ABF-B14E-AB65DA8D5106}" destId="{E42168DA-4FF2-48CC-B181-147D9EBF7055}" srcOrd="1" destOrd="0" presId="urn:microsoft.com/office/officeart/2005/8/layout/chevron2"/>
    <dgm:cxn modelId="{C470DC73-2859-41E3-BE5B-496AAD0731BE}" type="presParOf" srcId="{D0B04F9F-8ADE-44C2-B03B-10AA15EDDE6D}" destId="{C94B8756-7E8D-40C9-92A2-14358CE97931}" srcOrd="1" destOrd="0" presId="urn:microsoft.com/office/officeart/2005/8/layout/chevron2"/>
    <dgm:cxn modelId="{244F0BB4-173E-4D49-806C-99A273FFF5E8}" type="presParOf" srcId="{D0B04F9F-8ADE-44C2-B03B-10AA15EDDE6D}" destId="{07BAEA27-553E-4FB6-A616-B66F3DE96E3F}" srcOrd="2" destOrd="0" presId="urn:microsoft.com/office/officeart/2005/8/layout/chevron2"/>
    <dgm:cxn modelId="{44566908-4DFE-4B5E-B051-997CD658F017}" type="presParOf" srcId="{07BAEA27-553E-4FB6-A616-B66F3DE96E3F}" destId="{E994A685-2CAD-4F6E-906E-291FB345AF38}" srcOrd="0" destOrd="0" presId="urn:microsoft.com/office/officeart/2005/8/layout/chevron2"/>
    <dgm:cxn modelId="{04006CB7-5772-476D-AF08-49FA294E57E8}" type="presParOf" srcId="{07BAEA27-553E-4FB6-A616-B66F3DE96E3F}" destId="{1C1FC505-BCD0-4071-875D-479BF975F07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96AA63-42C3-4A03-99B7-2FB0C86ED50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828ECD41-844D-444D-9F1B-6090070F7EE0}">
      <dgm:prSet phldrT="[Text]" custT="1"/>
      <dgm:spPr>
        <a:solidFill>
          <a:schemeClr val="accent6">
            <a:lumMod val="75000"/>
          </a:schemeClr>
        </a:solidFill>
        <a:ln>
          <a:solidFill>
            <a:schemeClr val="accent6">
              <a:lumMod val="75000"/>
            </a:schemeClr>
          </a:solidFill>
        </a:ln>
      </dgm:spPr>
      <dgm:t>
        <a:bodyPr/>
        <a:lstStyle/>
        <a:p>
          <a:r>
            <a:rPr lang="en-GB" sz="1800" b="1" dirty="0" err="1" smtClean="0"/>
            <a:t>Identificación</a:t>
          </a:r>
          <a:r>
            <a:rPr lang="en-GB" sz="1800" b="1" dirty="0" smtClean="0"/>
            <a:t> de </a:t>
          </a:r>
          <a:r>
            <a:rPr lang="en-GB" sz="1800" b="1" dirty="0" err="1" smtClean="0"/>
            <a:t>participantes</a:t>
          </a:r>
          <a:endParaRPr lang="en-GB" sz="1800" b="1" dirty="0"/>
        </a:p>
      </dgm:t>
    </dgm:pt>
    <dgm:pt modelId="{76F99439-EFE9-4068-9084-D9528E1CD03A}" type="parTrans" cxnId="{DD7C8716-466C-4A11-92BA-B15245C8F5F7}">
      <dgm:prSet/>
      <dgm:spPr/>
      <dgm:t>
        <a:bodyPr/>
        <a:lstStyle/>
        <a:p>
          <a:endParaRPr lang="en-GB"/>
        </a:p>
      </dgm:t>
    </dgm:pt>
    <dgm:pt modelId="{4562C7F8-AA37-41E8-8D0E-6735B5333ED3}" type="sibTrans" cxnId="{DD7C8716-466C-4A11-92BA-B15245C8F5F7}">
      <dgm:prSet/>
      <dgm:spPr/>
      <dgm:t>
        <a:bodyPr/>
        <a:lstStyle/>
        <a:p>
          <a:endParaRPr lang="en-GB"/>
        </a:p>
      </dgm:t>
    </dgm:pt>
    <dgm:pt modelId="{46D87C73-D086-4EC4-B313-EFADDA354BC3}">
      <dgm:prSet phldrT="[Text]" custT="1"/>
      <dgm:spPr>
        <a:solidFill>
          <a:schemeClr val="bg1">
            <a:alpha val="90000"/>
          </a:schemeClr>
        </a:solidFill>
        <a:ln>
          <a:solidFill>
            <a:schemeClr val="accent6">
              <a:lumMod val="75000"/>
            </a:schemeClr>
          </a:solidFill>
        </a:ln>
      </dgm:spPr>
      <dgm:t>
        <a:bodyPr/>
        <a:lstStyle/>
        <a:p>
          <a:r>
            <a:rPr lang="es-ES_tradnl" sz="1600" noProof="0" dirty="0" smtClean="0"/>
            <a:t>¿Qué actores tienen capacidades e incentivos para participar en el control fiscal? Sector publico, sociedad civil y privado</a:t>
          </a:r>
          <a:endParaRPr lang="en-GB" sz="1600" dirty="0"/>
        </a:p>
      </dgm:t>
    </dgm:pt>
    <dgm:pt modelId="{4AA310C1-B197-426D-AED1-98FE6E5ABC25}" type="parTrans" cxnId="{0A38E8F4-BB61-4C70-97D9-B390484D0E07}">
      <dgm:prSet/>
      <dgm:spPr/>
      <dgm:t>
        <a:bodyPr/>
        <a:lstStyle/>
        <a:p>
          <a:endParaRPr lang="en-GB"/>
        </a:p>
      </dgm:t>
    </dgm:pt>
    <dgm:pt modelId="{0664561E-5646-442E-890C-905483CA3FD7}" type="sibTrans" cxnId="{0A38E8F4-BB61-4C70-97D9-B390484D0E07}">
      <dgm:prSet/>
      <dgm:spPr/>
      <dgm:t>
        <a:bodyPr/>
        <a:lstStyle/>
        <a:p>
          <a:endParaRPr lang="en-GB"/>
        </a:p>
      </dgm:t>
    </dgm:pt>
    <dgm:pt modelId="{8930B786-21A9-4AD7-86BC-206D6BE2713D}">
      <dgm:prSet phldrT="[Text]" custT="1"/>
      <dgm:spPr>
        <a:solidFill>
          <a:srgbClr val="00B29C"/>
        </a:solidFill>
        <a:ln>
          <a:solidFill>
            <a:srgbClr val="00B29C"/>
          </a:solidFill>
        </a:ln>
      </dgm:spPr>
      <dgm:t>
        <a:bodyPr/>
        <a:lstStyle/>
        <a:p>
          <a:r>
            <a:rPr lang="en-GB" sz="1800" b="1" dirty="0" err="1" smtClean="0"/>
            <a:t>Encuentro</a:t>
          </a:r>
          <a:r>
            <a:rPr lang="en-GB" sz="1800" b="1" dirty="0" smtClean="0"/>
            <a:t> </a:t>
          </a:r>
          <a:r>
            <a:rPr lang="en-GB" sz="1800" b="1" dirty="0" err="1" smtClean="0"/>
            <a:t>fondacional</a:t>
          </a:r>
          <a:endParaRPr lang="en-GB" sz="1800" b="1" dirty="0"/>
        </a:p>
      </dgm:t>
    </dgm:pt>
    <dgm:pt modelId="{9F2FD05B-6024-4A0D-9B2E-F9A69C7DC46C}" type="parTrans" cxnId="{B5F5A08B-79F8-4A32-AE11-99A5FA3F0CC3}">
      <dgm:prSet/>
      <dgm:spPr/>
      <dgm:t>
        <a:bodyPr/>
        <a:lstStyle/>
        <a:p>
          <a:endParaRPr lang="en-GB"/>
        </a:p>
      </dgm:t>
    </dgm:pt>
    <dgm:pt modelId="{969F2A3A-3446-4924-9F6D-CFA043B6C297}" type="sibTrans" cxnId="{B5F5A08B-79F8-4A32-AE11-99A5FA3F0CC3}">
      <dgm:prSet/>
      <dgm:spPr/>
      <dgm:t>
        <a:bodyPr/>
        <a:lstStyle/>
        <a:p>
          <a:endParaRPr lang="en-GB"/>
        </a:p>
      </dgm:t>
    </dgm:pt>
    <dgm:pt modelId="{CC511FE4-0B81-4180-B8CA-CF29933724D8}">
      <dgm:prSet phldrT="[Text]" custT="1"/>
      <dgm:spPr>
        <a:ln>
          <a:solidFill>
            <a:srgbClr val="00B29C"/>
          </a:solidFill>
        </a:ln>
      </dgm:spPr>
      <dgm:t>
        <a:bodyPr/>
        <a:lstStyle/>
        <a:p>
          <a:r>
            <a:rPr lang="es-ES_tradnl" sz="1600" noProof="0" dirty="0" smtClean="0"/>
            <a:t>Diseño del plan de aprendizaje: establecer los productos de conocimiento,  calendario de los encuentros, responsables, recursos,</a:t>
          </a:r>
          <a:r>
            <a:rPr lang="es-ES_tradnl" sz="1600" baseline="0" noProof="0" dirty="0" smtClean="0"/>
            <a:t> beneficios esperados e</a:t>
          </a:r>
          <a:r>
            <a:rPr lang="es-ES_tradnl" sz="1600" noProof="0" dirty="0" smtClean="0"/>
            <a:t> indicadores de las iniciativas.</a:t>
          </a:r>
          <a:endParaRPr lang="en-GB" sz="1600" dirty="0"/>
        </a:p>
      </dgm:t>
    </dgm:pt>
    <dgm:pt modelId="{9815DC50-F701-4797-9FDF-C41C24595CD2}" type="parTrans" cxnId="{F3AAB4E1-FF3E-4724-A245-120DC7B757AC}">
      <dgm:prSet/>
      <dgm:spPr/>
      <dgm:t>
        <a:bodyPr/>
        <a:lstStyle/>
        <a:p>
          <a:endParaRPr lang="en-GB"/>
        </a:p>
      </dgm:t>
    </dgm:pt>
    <dgm:pt modelId="{6A4B3801-995F-4FA4-9578-C7FC49C89559}" type="sibTrans" cxnId="{F3AAB4E1-FF3E-4724-A245-120DC7B757AC}">
      <dgm:prSet/>
      <dgm:spPr/>
      <dgm:t>
        <a:bodyPr/>
        <a:lstStyle/>
        <a:p>
          <a:endParaRPr lang="en-GB"/>
        </a:p>
      </dgm:t>
    </dgm:pt>
    <dgm:pt modelId="{E7472BDD-8F14-4A2A-A066-4124DEF660EB}">
      <dgm:prSet phldrT="[Text]" custT="1"/>
      <dgm:spPr>
        <a:solidFill>
          <a:schemeClr val="accent6">
            <a:lumMod val="75000"/>
          </a:schemeClr>
        </a:solidFill>
        <a:ln>
          <a:solidFill>
            <a:schemeClr val="accent6">
              <a:lumMod val="75000"/>
            </a:schemeClr>
          </a:solidFill>
        </a:ln>
      </dgm:spPr>
      <dgm:t>
        <a:bodyPr/>
        <a:lstStyle/>
        <a:p>
          <a:r>
            <a:rPr lang="en-GB" sz="1800" b="1" dirty="0" err="1" smtClean="0"/>
            <a:t>Seguimiento</a:t>
          </a:r>
          <a:endParaRPr lang="en-GB" sz="1800" b="1" dirty="0"/>
        </a:p>
      </dgm:t>
    </dgm:pt>
    <dgm:pt modelId="{C1D22891-3B62-4265-B3CC-4B9A2C8C30EF}" type="parTrans" cxnId="{22FC5BBF-2E23-44ED-857D-6A64B171D3BF}">
      <dgm:prSet/>
      <dgm:spPr/>
      <dgm:t>
        <a:bodyPr/>
        <a:lstStyle/>
        <a:p>
          <a:endParaRPr lang="en-GB"/>
        </a:p>
      </dgm:t>
    </dgm:pt>
    <dgm:pt modelId="{9678339E-C71F-4653-8325-EEAB2C6716CC}" type="sibTrans" cxnId="{22FC5BBF-2E23-44ED-857D-6A64B171D3BF}">
      <dgm:prSet/>
      <dgm:spPr/>
      <dgm:t>
        <a:bodyPr/>
        <a:lstStyle/>
        <a:p>
          <a:endParaRPr lang="en-GB"/>
        </a:p>
      </dgm:t>
    </dgm:pt>
    <dgm:pt modelId="{58C4FEA3-F952-4395-9E3A-163C1436C44F}">
      <dgm:prSet phldrT="[Text]" custT="1"/>
      <dgm:spPr>
        <a:ln>
          <a:solidFill>
            <a:schemeClr val="accent6">
              <a:lumMod val="75000"/>
            </a:schemeClr>
          </a:solidFill>
        </a:ln>
      </dgm:spPr>
      <dgm:t>
        <a:bodyPr/>
        <a:lstStyle/>
        <a:p>
          <a:r>
            <a:rPr lang="es-ES_tradnl" sz="1600" noProof="0" dirty="0" smtClean="0"/>
            <a:t>Revisar los resultados alcanzados en cada país, de acuerdo al calendario establecido al principio de la alianza</a:t>
          </a:r>
          <a:endParaRPr lang="en-GB" sz="1400" dirty="0"/>
        </a:p>
      </dgm:t>
    </dgm:pt>
    <dgm:pt modelId="{12AC6942-D0EB-4342-B233-024433DCF091}" type="parTrans" cxnId="{C0AF80EB-09C6-42B1-893D-257630D34B58}">
      <dgm:prSet/>
      <dgm:spPr/>
      <dgm:t>
        <a:bodyPr/>
        <a:lstStyle/>
        <a:p>
          <a:endParaRPr lang="en-GB"/>
        </a:p>
      </dgm:t>
    </dgm:pt>
    <dgm:pt modelId="{9D030A0B-3F66-4D28-875C-1AF05864F9EC}" type="sibTrans" cxnId="{C0AF80EB-09C6-42B1-893D-257630D34B58}">
      <dgm:prSet/>
      <dgm:spPr/>
      <dgm:t>
        <a:bodyPr/>
        <a:lstStyle/>
        <a:p>
          <a:endParaRPr lang="en-GB"/>
        </a:p>
      </dgm:t>
    </dgm:pt>
    <dgm:pt modelId="{05BDE88C-5B49-4584-B321-EC1430F10C89}">
      <dgm:prSet custT="1"/>
      <dgm:spPr/>
      <dgm:t>
        <a:bodyPr/>
        <a:lstStyle/>
        <a:p>
          <a:r>
            <a:rPr lang="es-ES_tradnl" sz="1600" noProof="0" dirty="0" smtClean="0"/>
            <a:t>Enfoque en los productos que permiten conseguir transformaciones sustantivas  a nivel nacional en corto tiempo y a bajo costo.</a:t>
          </a:r>
          <a:endParaRPr lang="es-ES_tradnl" sz="1600" noProof="0" dirty="0"/>
        </a:p>
      </dgm:t>
    </dgm:pt>
    <dgm:pt modelId="{C8BE89E2-D59F-488D-A97E-261AEDB513ED}" type="parTrans" cxnId="{80B3B34A-314E-4E95-91FC-F8CCCBAA7935}">
      <dgm:prSet/>
      <dgm:spPr/>
      <dgm:t>
        <a:bodyPr/>
        <a:lstStyle/>
        <a:p>
          <a:endParaRPr lang="en-GB"/>
        </a:p>
      </dgm:t>
    </dgm:pt>
    <dgm:pt modelId="{CC675174-11C7-4720-98E9-F7CA02F0FBC8}" type="sibTrans" cxnId="{80B3B34A-314E-4E95-91FC-F8CCCBAA7935}">
      <dgm:prSet/>
      <dgm:spPr/>
      <dgm:t>
        <a:bodyPr/>
        <a:lstStyle/>
        <a:p>
          <a:endParaRPr lang="en-GB"/>
        </a:p>
      </dgm:t>
    </dgm:pt>
    <dgm:pt modelId="{D525BB7E-83CE-4AA9-9CC1-1223FDE39B55}">
      <dgm:prSet phldrT="[Text]" custT="1"/>
      <dgm:spPr>
        <a:solidFill>
          <a:srgbClr val="00B29C"/>
        </a:solidFill>
        <a:ln>
          <a:solidFill>
            <a:srgbClr val="00B29C"/>
          </a:solidFill>
        </a:ln>
      </dgm:spPr>
      <dgm:t>
        <a:bodyPr/>
        <a:lstStyle/>
        <a:p>
          <a:r>
            <a:rPr lang="en-GB" sz="1800" b="1" dirty="0" err="1" smtClean="0"/>
            <a:t>Aprendizaje</a:t>
          </a:r>
          <a:endParaRPr lang="en-GB" sz="1800" b="1" dirty="0"/>
        </a:p>
      </dgm:t>
    </dgm:pt>
    <dgm:pt modelId="{B25E5549-A6DB-4EE4-B839-179F0A9C0AD9}" type="parTrans" cxnId="{4DC5F9A8-FB9D-4D40-8ABA-78876A144C40}">
      <dgm:prSet/>
      <dgm:spPr/>
      <dgm:t>
        <a:bodyPr/>
        <a:lstStyle/>
        <a:p>
          <a:endParaRPr lang="en-GB"/>
        </a:p>
      </dgm:t>
    </dgm:pt>
    <dgm:pt modelId="{BD4915C3-FAB0-4B21-94D9-21C3CA70937B}" type="sibTrans" cxnId="{4DC5F9A8-FB9D-4D40-8ABA-78876A144C40}">
      <dgm:prSet/>
      <dgm:spPr/>
      <dgm:t>
        <a:bodyPr/>
        <a:lstStyle/>
        <a:p>
          <a:endParaRPr lang="en-GB"/>
        </a:p>
      </dgm:t>
    </dgm:pt>
    <dgm:pt modelId="{E5EF30D4-155A-45D7-ABB8-6ECBA47466DC}">
      <dgm:prSet custT="1"/>
      <dgm:spPr/>
      <dgm:t>
        <a:bodyPr/>
        <a:lstStyle/>
        <a:p>
          <a:r>
            <a:rPr lang="en-GB" sz="1600" dirty="0" err="1" smtClean="0"/>
            <a:t>Encuentros</a:t>
          </a:r>
          <a:r>
            <a:rPr lang="en-GB" sz="1600" dirty="0" smtClean="0"/>
            <a:t> entre pares</a:t>
          </a:r>
          <a:endParaRPr lang="en-GB" sz="1600" dirty="0"/>
        </a:p>
      </dgm:t>
    </dgm:pt>
    <dgm:pt modelId="{F9E4C681-20C2-4F63-B150-8D0EC9E01B44}" type="parTrans" cxnId="{7337BAE0-2913-4EA7-A9B2-B8D7EF51005A}">
      <dgm:prSet/>
      <dgm:spPr/>
      <dgm:t>
        <a:bodyPr/>
        <a:lstStyle/>
        <a:p>
          <a:endParaRPr lang="en-GB"/>
        </a:p>
      </dgm:t>
    </dgm:pt>
    <dgm:pt modelId="{3B98D0B8-03DD-42D7-A935-F52A9DA3EB29}" type="sibTrans" cxnId="{7337BAE0-2913-4EA7-A9B2-B8D7EF51005A}">
      <dgm:prSet/>
      <dgm:spPr/>
      <dgm:t>
        <a:bodyPr/>
        <a:lstStyle/>
        <a:p>
          <a:endParaRPr lang="en-GB"/>
        </a:p>
      </dgm:t>
    </dgm:pt>
    <dgm:pt modelId="{02F72510-B1A3-4269-9E96-D562B23FFBA5}">
      <dgm:prSet custT="1"/>
      <dgm:spPr/>
      <dgm:t>
        <a:bodyPr/>
        <a:lstStyle/>
        <a:p>
          <a:r>
            <a:rPr lang="en-GB" sz="1600" dirty="0" err="1" smtClean="0"/>
            <a:t>Aprendizaje</a:t>
          </a:r>
          <a:r>
            <a:rPr lang="en-GB" sz="1600" dirty="0" smtClean="0"/>
            <a:t> online</a:t>
          </a:r>
          <a:endParaRPr lang="en-GB" sz="1600" dirty="0"/>
        </a:p>
      </dgm:t>
    </dgm:pt>
    <dgm:pt modelId="{39DFA9E0-2A93-4CD1-9816-F3BFECFF9861}" type="parTrans" cxnId="{731C5E5F-4728-4443-AB92-08BB8631DABE}">
      <dgm:prSet/>
      <dgm:spPr/>
      <dgm:t>
        <a:bodyPr/>
        <a:lstStyle/>
        <a:p>
          <a:endParaRPr lang="en-GB"/>
        </a:p>
      </dgm:t>
    </dgm:pt>
    <dgm:pt modelId="{03DF2183-8A81-483B-B1AB-DDCD3042EA5B}" type="sibTrans" cxnId="{731C5E5F-4728-4443-AB92-08BB8631DABE}">
      <dgm:prSet/>
      <dgm:spPr/>
      <dgm:t>
        <a:bodyPr/>
        <a:lstStyle/>
        <a:p>
          <a:endParaRPr lang="en-GB"/>
        </a:p>
      </dgm:t>
    </dgm:pt>
    <dgm:pt modelId="{DF334C4C-0160-4756-AF54-4D4ECFE98542}">
      <dgm:prSet custT="1"/>
      <dgm:spPr/>
      <dgm:t>
        <a:bodyPr/>
        <a:lstStyle/>
        <a:p>
          <a:r>
            <a:rPr lang="en-GB" sz="1600" dirty="0" err="1" smtClean="0"/>
            <a:t>Comunidades</a:t>
          </a:r>
          <a:r>
            <a:rPr lang="en-GB" sz="1600" dirty="0" smtClean="0"/>
            <a:t> de </a:t>
          </a:r>
          <a:r>
            <a:rPr lang="en-GB" sz="1600" dirty="0" err="1" smtClean="0"/>
            <a:t>aprendizaje</a:t>
          </a:r>
          <a:r>
            <a:rPr lang="en-GB" sz="1600" dirty="0" smtClean="0"/>
            <a:t> a </a:t>
          </a:r>
          <a:r>
            <a:rPr lang="en-GB" sz="1600" dirty="0" err="1" smtClean="0"/>
            <a:t>nivel</a:t>
          </a:r>
          <a:r>
            <a:rPr lang="en-GB" sz="1600" dirty="0" smtClean="0"/>
            <a:t> </a:t>
          </a:r>
          <a:r>
            <a:rPr lang="en-GB" sz="1600" dirty="0" err="1" smtClean="0"/>
            <a:t>nacional</a:t>
          </a:r>
          <a:r>
            <a:rPr lang="en-GB" sz="1600" dirty="0" smtClean="0"/>
            <a:t> para </a:t>
          </a:r>
          <a:r>
            <a:rPr lang="en-GB" sz="1600" dirty="0" err="1" smtClean="0"/>
            <a:t>implementar</a:t>
          </a:r>
          <a:r>
            <a:rPr lang="en-GB" sz="1600" dirty="0" smtClean="0"/>
            <a:t> </a:t>
          </a:r>
          <a:r>
            <a:rPr lang="en-GB" sz="1600" dirty="0" err="1" smtClean="0"/>
            <a:t>las</a:t>
          </a:r>
          <a:r>
            <a:rPr lang="en-GB" sz="1600" dirty="0" smtClean="0"/>
            <a:t> </a:t>
          </a:r>
          <a:r>
            <a:rPr lang="en-GB" sz="1600" dirty="0" err="1" smtClean="0"/>
            <a:t>iniciativas</a:t>
          </a:r>
          <a:r>
            <a:rPr lang="en-GB" sz="1600" dirty="0" smtClean="0"/>
            <a:t> </a:t>
          </a:r>
          <a:endParaRPr lang="en-GB" sz="1600" dirty="0"/>
        </a:p>
      </dgm:t>
    </dgm:pt>
    <dgm:pt modelId="{0F0A8F8A-C552-4F35-9A1F-7C702A0DCA4A}" type="parTrans" cxnId="{D526134E-0126-4001-AC17-5369F8ACF583}">
      <dgm:prSet/>
      <dgm:spPr/>
      <dgm:t>
        <a:bodyPr/>
        <a:lstStyle/>
        <a:p>
          <a:endParaRPr lang="en-GB"/>
        </a:p>
      </dgm:t>
    </dgm:pt>
    <dgm:pt modelId="{A19873C6-DAA7-44D6-9808-DD8F166F7F5B}" type="sibTrans" cxnId="{D526134E-0126-4001-AC17-5369F8ACF583}">
      <dgm:prSet/>
      <dgm:spPr/>
      <dgm:t>
        <a:bodyPr/>
        <a:lstStyle/>
        <a:p>
          <a:endParaRPr lang="en-GB"/>
        </a:p>
      </dgm:t>
    </dgm:pt>
    <dgm:pt modelId="{929B6286-E318-4862-A660-9A06576D4C6A}">
      <dgm:prSet phldrT="[Text]" custT="1"/>
      <dgm:spPr>
        <a:solidFill>
          <a:schemeClr val="bg1">
            <a:alpha val="90000"/>
          </a:schemeClr>
        </a:solidFill>
        <a:ln>
          <a:solidFill>
            <a:schemeClr val="accent6">
              <a:lumMod val="75000"/>
            </a:schemeClr>
          </a:solidFill>
        </a:ln>
      </dgm:spPr>
      <dgm:t>
        <a:bodyPr/>
        <a:lstStyle/>
        <a:p>
          <a:r>
            <a:rPr lang="en-GB" sz="1600" dirty="0" err="1" smtClean="0"/>
            <a:t>Eligir</a:t>
          </a:r>
          <a:r>
            <a:rPr lang="en-GB" sz="1600" dirty="0" smtClean="0"/>
            <a:t> </a:t>
          </a:r>
          <a:r>
            <a:rPr lang="en-GB" sz="1600" dirty="0" err="1" smtClean="0"/>
            <a:t>socios</a:t>
          </a:r>
          <a:r>
            <a:rPr lang="en-GB" sz="1600" dirty="0" smtClean="0"/>
            <a:t> con </a:t>
          </a:r>
          <a:r>
            <a:rPr lang="en-GB" sz="1600" dirty="0" err="1" smtClean="0"/>
            <a:t>prácticas</a:t>
          </a:r>
          <a:r>
            <a:rPr lang="en-GB" sz="1600" dirty="0" smtClean="0"/>
            <a:t> compatibles</a:t>
          </a:r>
          <a:endParaRPr lang="en-GB" sz="1600" dirty="0"/>
        </a:p>
      </dgm:t>
    </dgm:pt>
    <dgm:pt modelId="{C27A7FF4-0418-4589-9272-402B51D322FC}" type="parTrans" cxnId="{AD7731E9-EEF2-46A5-96E3-2CC6547F0D47}">
      <dgm:prSet/>
      <dgm:spPr/>
      <dgm:t>
        <a:bodyPr/>
        <a:lstStyle/>
        <a:p>
          <a:endParaRPr lang="en-GB"/>
        </a:p>
      </dgm:t>
    </dgm:pt>
    <dgm:pt modelId="{BCFEC42B-56FF-48A8-82F4-7E38BAB0E125}" type="sibTrans" cxnId="{AD7731E9-EEF2-46A5-96E3-2CC6547F0D47}">
      <dgm:prSet/>
      <dgm:spPr/>
      <dgm:t>
        <a:bodyPr/>
        <a:lstStyle/>
        <a:p>
          <a:endParaRPr lang="en-GB"/>
        </a:p>
      </dgm:t>
    </dgm:pt>
    <dgm:pt modelId="{F68FB746-CE53-4A16-AF38-0BAD25CE0402}">
      <dgm:prSet phldrT="[Text]" custT="1"/>
      <dgm:spPr>
        <a:ln>
          <a:solidFill>
            <a:schemeClr val="accent6">
              <a:lumMod val="75000"/>
            </a:schemeClr>
          </a:solidFill>
        </a:ln>
      </dgm:spPr>
      <dgm:t>
        <a:bodyPr/>
        <a:lstStyle/>
        <a:p>
          <a:r>
            <a:rPr lang="en-GB" sz="1600" dirty="0" err="1" smtClean="0"/>
            <a:t>Publicación</a:t>
          </a:r>
          <a:r>
            <a:rPr lang="en-GB" sz="1600" dirty="0" smtClean="0"/>
            <a:t> de </a:t>
          </a:r>
          <a:r>
            <a:rPr lang="en-GB" sz="1600" dirty="0" err="1" smtClean="0"/>
            <a:t>las</a:t>
          </a:r>
          <a:r>
            <a:rPr lang="en-GB" sz="1600" dirty="0" smtClean="0"/>
            <a:t> </a:t>
          </a:r>
          <a:r>
            <a:rPr lang="en-GB" sz="1600" dirty="0" err="1" smtClean="0"/>
            <a:t>lecciones</a:t>
          </a:r>
          <a:r>
            <a:rPr lang="en-GB" sz="1600" dirty="0" smtClean="0"/>
            <a:t> </a:t>
          </a:r>
          <a:r>
            <a:rPr lang="en-GB" sz="1600" dirty="0" err="1" smtClean="0"/>
            <a:t>aprendidas</a:t>
          </a:r>
          <a:r>
            <a:rPr lang="en-GB" sz="1600" dirty="0" smtClean="0"/>
            <a:t> y de los </a:t>
          </a:r>
          <a:r>
            <a:rPr lang="en-GB" sz="1600" dirty="0" err="1" smtClean="0"/>
            <a:t>productos</a:t>
          </a:r>
          <a:r>
            <a:rPr lang="en-GB" sz="1600" dirty="0" smtClean="0"/>
            <a:t> de </a:t>
          </a:r>
          <a:r>
            <a:rPr lang="en-GB" sz="1600" dirty="0" err="1" smtClean="0"/>
            <a:t>conocimiento</a:t>
          </a:r>
          <a:r>
            <a:rPr lang="en-GB" sz="1600" dirty="0" smtClean="0"/>
            <a:t> </a:t>
          </a:r>
          <a:r>
            <a:rPr lang="en-GB" sz="1600" dirty="0" err="1" smtClean="0"/>
            <a:t>generados</a:t>
          </a:r>
          <a:r>
            <a:rPr lang="en-GB" sz="1600" dirty="0" smtClean="0"/>
            <a:t> </a:t>
          </a:r>
          <a:r>
            <a:rPr lang="en-GB" sz="1600" dirty="0" err="1" smtClean="0"/>
            <a:t>por</a:t>
          </a:r>
          <a:r>
            <a:rPr lang="en-GB" sz="1600" dirty="0" smtClean="0"/>
            <a:t> la </a:t>
          </a:r>
          <a:r>
            <a:rPr lang="en-GB" sz="1600" dirty="0" err="1" smtClean="0"/>
            <a:t>comunidad</a:t>
          </a:r>
          <a:r>
            <a:rPr lang="en-GB" sz="1600" dirty="0" smtClean="0"/>
            <a:t> de pares</a:t>
          </a:r>
          <a:endParaRPr lang="en-GB" sz="1600" dirty="0"/>
        </a:p>
      </dgm:t>
    </dgm:pt>
    <dgm:pt modelId="{43815D92-AC4C-4E5A-AAEF-16209FBE877F}" type="parTrans" cxnId="{90940D0B-A7DF-462D-A256-3FBA1F8D8F04}">
      <dgm:prSet/>
      <dgm:spPr/>
      <dgm:t>
        <a:bodyPr/>
        <a:lstStyle/>
        <a:p>
          <a:endParaRPr lang="en-GB"/>
        </a:p>
      </dgm:t>
    </dgm:pt>
    <dgm:pt modelId="{F70D080E-197E-42F3-B144-645FE7FDACE0}" type="sibTrans" cxnId="{90940D0B-A7DF-462D-A256-3FBA1F8D8F04}">
      <dgm:prSet/>
      <dgm:spPr/>
      <dgm:t>
        <a:bodyPr/>
        <a:lstStyle/>
        <a:p>
          <a:endParaRPr lang="en-GB"/>
        </a:p>
      </dgm:t>
    </dgm:pt>
    <dgm:pt modelId="{A6C98944-7182-4DFC-9C8A-AE8F094A968F}" type="pres">
      <dgm:prSet presAssocID="{9696AA63-42C3-4A03-99B7-2FB0C86ED508}" presName="Name0" presStyleCnt="0">
        <dgm:presLayoutVars>
          <dgm:dir/>
          <dgm:animLvl val="lvl"/>
          <dgm:resizeHandles val="exact"/>
        </dgm:presLayoutVars>
      </dgm:prSet>
      <dgm:spPr/>
      <dgm:t>
        <a:bodyPr/>
        <a:lstStyle/>
        <a:p>
          <a:endParaRPr lang="en-GB"/>
        </a:p>
      </dgm:t>
    </dgm:pt>
    <dgm:pt modelId="{709C7B5C-B9C7-4988-BABE-DA8511CD8986}" type="pres">
      <dgm:prSet presAssocID="{828ECD41-844D-444D-9F1B-6090070F7EE0}" presName="linNode" presStyleCnt="0"/>
      <dgm:spPr/>
    </dgm:pt>
    <dgm:pt modelId="{335D8051-B973-4BB9-808A-80AC8A447924}" type="pres">
      <dgm:prSet presAssocID="{828ECD41-844D-444D-9F1B-6090070F7EE0}" presName="parentText" presStyleLbl="node1" presStyleIdx="0" presStyleCnt="4" custScaleX="52700">
        <dgm:presLayoutVars>
          <dgm:chMax val="1"/>
          <dgm:bulletEnabled val="1"/>
        </dgm:presLayoutVars>
      </dgm:prSet>
      <dgm:spPr/>
      <dgm:t>
        <a:bodyPr/>
        <a:lstStyle/>
        <a:p>
          <a:endParaRPr lang="en-GB"/>
        </a:p>
      </dgm:t>
    </dgm:pt>
    <dgm:pt modelId="{4B00E04C-775C-415C-B097-99BEDC5EC40A}" type="pres">
      <dgm:prSet presAssocID="{828ECD41-844D-444D-9F1B-6090070F7EE0}" presName="descendantText" presStyleLbl="alignAccFollowNode1" presStyleIdx="0" presStyleCnt="4" custScaleX="124116">
        <dgm:presLayoutVars>
          <dgm:bulletEnabled val="1"/>
        </dgm:presLayoutVars>
      </dgm:prSet>
      <dgm:spPr/>
      <dgm:t>
        <a:bodyPr/>
        <a:lstStyle/>
        <a:p>
          <a:endParaRPr lang="en-GB"/>
        </a:p>
      </dgm:t>
    </dgm:pt>
    <dgm:pt modelId="{D70FE323-AC85-4087-BEE5-17261E59C680}" type="pres">
      <dgm:prSet presAssocID="{4562C7F8-AA37-41E8-8D0E-6735B5333ED3}" presName="sp" presStyleCnt="0"/>
      <dgm:spPr/>
    </dgm:pt>
    <dgm:pt modelId="{C99FF2FF-F01E-4687-A025-17F8BBC8BD0A}" type="pres">
      <dgm:prSet presAssocID="{8930B786-21A9-4AD7-86BC-206D6BE2713D}" presName="linNode" presStyleCnt="0"/>
      <dgm:spPr/>
    </dgm:pt>
    <dgm:pt modelId="{AACAB381-B062-43C4-8555-5EEED93ED99F}" type="pres">
      <dgm:prSet presAssocID="{8930B786-21A9-4AD7-86BC-206D6BE2713D}" presName="parentText" presStyleLbl="node1" presStyleIdx="1" presStyleCnt="4" custScaleX="52700">
        <dgm:presLayoutVars>
          <dgm:chMax val="1"/>
          <dgm:bulletEnabled val="1"/>
        </dgm:presLayoutVars>
      </dgm:prSet>
      <dgm:spPr/>
      <dgm:t>
        <a:bodyPr/>
        <a:lstStyle/>
        <a:p>
          <a:endParaRPr lang="en-GB"/>
        </a:p>
      </dgm:t>
    </dgm:pt>
    <dgm:pt modelId="{D90E7503-D394-4428-880E-F55D6BC530C9}" type="pres">
      <dgm:prSet presAssocID="{8930B786-21A9-4AD7-86BC-206D6BE2713D}" presName="descendantText" presStyleLbl="alignAccFollowNode1" presStyleIdx="1" presStyleCnt="4" custScaleX="124116" custScaleY="118269">
        <dgm:presLayoutVars>
          <dgm:bulletEnabled val="1"/>
        </dgm:presLayoutVars>
      </dgm:prSet>
      <dgm:spPr/>
      <dgm:t>
        <a:bodyPr/>
        <a:lstStyle/>
        <a:p>
          <a:endParaRPr lang="en-GB"/>
        </a:p>
      </dgm:t>
    </dgm:pt>
    <dgm:pt modelId="{DB55896D-0C7D-437D-9705-E3CC24DD3DC4}" type="pres">
      <dgm:prSet presAssocID="{969F2A3A-3446-4924-9F6D-CFA043B6C297}" presName="sp" presStyleCnt="0"/>
      <dgm:spPr/>
    </dgm:pt>
    <dgm:pt modelId="{55B482F3-DDCE-4C3A-A70F-C26B974926A5}" type="pres">
      <dgm:prSet presAssocID="{D525BB7E-83CE-4AA9-9CC1-1223FDE39B55}" presName="linNode" presStyleCnt="0"/>
      <dgm:spPr/>
    </dgm:pt>
    <dgm:pt modelId="{F4E56365-EC9F-4875-AF50-4827261BB056}" type="pres">
      <dgm:prSet presAssocID="{D525BB7E-83CE-4AA9-9CC1-1223FDE39B55}" presName="parentText" presStyleLbl="node1" presStyleIdx="2" presStyleCnt="4" custScaleX="52700">
        <dgm:presLayoutVars>
          <dgm:chMax val="1"/>
          <dgm:bulletEnabled val="1"/>
        </dgm:presLayoutVars>
      </dgm:prSet>
      <dgm:spPr/>
      <dgm:t>
        <a:bodyPr/>
        <a:lstStyle/>
        <a:p>
          <a:endParaRPr lang="en-GB"/>
        </a:p>
      </dgm:t>
    </dgm:pt>
    <dgm:pt modelId="{4F2A06AB-AA37-4F59-9143-1DA7B153E537}" type="pres">
      <dgm:prSet presAssocID="{D525BB7E-83CE-4AA9-9CC1-1223FDE39B55}" presName="descendantText" presStyleLbl="alignAccFollowNode1" presStyleIdx="2" presStyleCnt="4" custScaleX="124116">
        <dgm:presLayoutVars>
          <dgm:bulletEnabled val="1"/>
        </dgm:presLayoutVars>
      </dgm:prSet>
      <dgm:spPr/>
      <dgm:t>
        <a:bodyPr/>
        <a:lstStyle/>
        <a:p>
          <a:endParaRPr lang="en-GB"/>
        </a:p>
      </dgm:t>
    </dgm:pt>
    <dgm:pt modelId="{68BB6DB1-1E77-434E-B60D-A581730E2D80}" type="pres">
      <dgm:prSet presAssocID="{BD4915C3-FAB0-4B21-94D9-21C3CA70937B}" presName="sp" presStyleCnt="0"/>
      <dgm:spPr/>
    </dgm:pt>
    <dgm:pt modelId="{1557416A-F536-4602-94B1-DCA0D7E5C410}" type="pres">
      <dgm:prSet presAssocID="{E7472BDD-8F14-4A2A-A066-4124DEF660EB}" presName="linNode" presStyleCnt="0"/>
      <dgm:spPr/>
    </dgm:pt>
    <dgm:pt modelId="{CF8B849D-13BE-4AD3-96D9-15791CAC6BBA}" type="pres">
      <dgm:prSet presAssocID="{E7472BDD-8F14-4A2A-A066-4124DEF660EB}" presName="parentText" presStyleLbl="node1" presStyleIdx="3" presStyleCnt="4" custScaleX="52700">
        <dgm:presLayoutVars>
          <dgm:chMax val="1"/>
          <dgm:bulletEnabled val="1"/>
        </dgm:presLayoutVars>
      </dgm:prSet>
      <dgm:spPr/>
      <dgm:t>
        <a:bodyPr/>
        <a:lstStyle/>
        <a:p>
          <a:endParaRPr lang="en-GB"/>
        </a:p>
      </dgm:t>
    </dgm:pt>
    <dgm:pt modelId="{78732BAB-A6BC-4CEB-B0C5-AD9592DB537D}" type="pres">
      <dgm:prSet presAssocID="{E7472BDD-8F14-4A2A-A066-4124DEF660EB}" presName="descendantText" presStyleLbl="alignAccFollowNode1" presStyleIdx="3" presStyleCnt="4" custScaleX="124116">
        <dgm:presLayoutVars>
          <dgm:bulletEnabled val="1"/>
        </dgm:presLayoutVars>
      </dgm:prSet>
      <dgm:spPr/>
      <dgm:t>
        <a:bodyPr/>
        <a:lstStyle/>
        <a:p>
          <a:endParaRPr lang="en-GB"/>
        </a:p>
      </dgm:t>
    </dgm:pt>
  </dgm:ptLst>
  <dgm:cxnLst>
    <dgm:cxn modelId="{0B299E74-A247-4747-951D-0757871CFA86}" type="presOf" srcId="{F68FB746-CE53-4A16-AF38-0BAD25CE0402}" destId="{78732BAB-A6BC-4CEB-B0C5-AD9592DB537D}" srcOrd="0" destOrd="1" presId="urn:microsoft.com/office/officeart/2005/8/layout/vList5"/>
    <dgm:cxn modelId="{B5F5A08B-79F8-4A32-AE11-99A5FA3F0CC3}" srcId="{9696AA63-42C3-4A03-99B7-2FB0C86ED508}" destId="{8930B786-21A9-4AD7-86BC-206D6BE2713D}" srcOrd="1" destOrd="0" parTransId="{9F2FD05B-6024-4A0D-9B2E-F9A69C7DC46C}" sibTransId="{969F2A3A-3446-4924-9F6D-CFA043B6C297}"/>
    <dgm:cxn modelId="{7337BAE0-2913-4EA7-A9B2-B8D7EF51005A}" srcId="{D525BB7E-83CE-4AA9-9CC1-1223FDE39B55}" destId="{E5EF30D4-155A-45D7-ABB8-6ECBA47466DC}" srcOrd="0" destOrd="0" parTransId="{F9E4C681-20C2-4F63-B150-8D0EC9E01B44}" sibTransId="{3B98D0B8-03DD-42D7-A935-F52A9DA3EB29}"/>
    <dgm:cxn modelId="{C0AF80EB-09C6-42B1-893D-257630D34B58}" srcId="{E7472BDD-8F14-4A2A-A066-4124DEF660EB}" destId="{58C4FEA3-F952-4395-9E3A-163C1436C44F}" srcOrd="0" destOrd="0" parTransId="{12AC6942-D0EB-4342-B233-024433DCF091}" sibTransId="{9D030A0B-3F66-4D28-875C-1AF05864F9EC}"/>
    <dgm:cxn modelId="{969D3967-02F8-4E71-AA21-587C4BD43A02}" type="presOf" srcId="{929B6286-E318-4862-A660-9A06576D4C6A}" destId="{4B00E04C-775C-415C-B097-99BEDC5EC40A}" srcOrd="0" destOrd="1" presId="urn:microsoft.com/office/officeart/2005/8/layout/vList5"/>
    <dgm:cxn modelId="{D526134E-0126-4001-AC17-5369F8ACF583}" srcId="{D525BB7E-83CE-4AA9-9CC1-1223FDE39B55}" destId="{DF334C4C-0160-4756-AF54-4D4ECFE98542}" srcOrd="2" destOrd="0" parTransId="{0F0A8F8A-C552-4F35-9A1F-7C702A0DCA4A}" sibTransId="{A19873C6-DAA7-44D6-9808-DD8F166F7F5B}"/>
    <dgm:cxn modelId="{22FC5BBF-2E23-44ED-857D-6A64B171D3BF}" srcId="{9696AA63-42C3-4A03-99B7-2FB0C86ED508}" destId="{E7472BDD-8F14-4A2A-A066-4124DEF660EB}" srcOrd="3" destOrd="0" parTransId="{C1D22891-3B62-4265-B3CC-4B9A2C8C30EF}" sibTransId="{9678339E-C71F-4653-8325-EEAB2C6716CC}"/>
    <dgm:cxn modelId="{5562CE40-5BA1-4B69-BBF1-21F93CAAF499}" type="presOf" srcId="{46D87C73-D086-4EC4-B313-EFADDA354BC3}" destId="{4B00E04C-775C-415C-B097-99BEDC5EC40A}" srcOrd="0" destOrd="0" presId="urn:microsoft.com/office/officeart/2005/8/layout/vList5"/>
    <dgm:cxn modelId="{4068AD7F-9949-4721-9851-5958D50CEE39}" type="presOf" srcId="{8930B786-21A9-4AD7-86BC-206D6BE2713D}" destId="{AACAB381-B062-43C4-8555-5EEED93ED99F}" srcOrd="0" destOrd="0" presId="urn:microsoft.com/office/officeart/2005/8/layout/vList5"/>
    <dgm:cxn modelId="{4C685DAE-41F9-4AAF-B790-F4E8424EBAEC}" type="presOf" srcId="{D525BB7E-83CE-4AA9-9CC1-1223FDE39B55}" destId="{F4E56365-EC9F-4875-AF50-4827261BB056}" srcOrd="0" destOrd="0" presId="urn:microsoft.com/office/officeart/2005/8/layout/vList5"/>
    <dgm:cxn modelId="{C4625261-66EE-4F18-AE66-94E669AEBCDE}" type="presOf" srcId="{CC511FE4-0B81-4180-B8CA-CF29933724D8}" destId="{D90E7503-D394-4428-880E-F55D6BC530C9}" srcOrd="0" destOrd="0" presId="urn:microsoft.com/office/officeart/2005/8/layout/vList5"/>
    <dgm:cxn modelId="{AD7731E9-EEF2-46A5-96E3-2CC6547F0D47}" srcId="{828ECD41-844D-444D-9F1B-6090070F7EE0}" destId="{929B6286-E318-4862-A660-9A06576D4C6A}" srcOrd="1" destOrd="0" parTransId="{C27A7FF4-0418-4589-9272-402B51D322FC}" sibTransId="{BCFEC42B-56FF-48A8-82F4-7E38BAB0E125}"/>
    <dgm:cxn modelId="{C987386E-2CD1-4FDD-99FD-7A669C8E46D3}" type="presOf" srcId="{9696AA63-42C3-4A03-99B7-2FB0C86ED508}" destId="{A6C98944-7182-4DFC-9C8A-AE8F094A968F}" srcOrd="0" destOrd="0" presId="urn:microsoft.com/office/officeart/2005/8/layout/vList5"/>
    <dgm:cxn modelId="{731C5E5F-4728-4443-AB92-08BB8631DABE}" srcId="{D525BB7E-83CE-4AA9-9CC1-1223FDE39B55}" destId="{02F72510-B1A3-4269-9E96-D562B23FFBA5}" srcOrd="1" destOrd="0" parTransId="{39DFA9E0-2A93-4CD1-9816-F3BFECFF9861}" sibTransId="{03DF2183-8A81-483B-B1AB-DDCD3042EA5B}"/>
    <dgm:cxn modelId="{4DC5F9A8-FB9D-4D40-8ABA-78876A144C40}" srcId="{9696AA63-42C3-4A03-99B7-2FB0C86ED508}" destId="{D525BB7E-83CE-4AA9-9CC1-1223FDE39B55}" srcOrd="2" destOrd="0" parTransId="{B25E5549-A6DB-4EE4-B839-179F0A9C0AD9}" sibTransId="{BD4915C3-FAB0-4B21-94D9-21C3CA70937B}"/>
    <dgm:cxn modelId="{6F4C60F0-B91D-42FC-8AFD-4E7D00D2C06E}" type="presOf" srcId="{05BDE88C-5B49-4584-B321-EC1430F10C89}" destId="{D90E7503-D394-4428-880E-F55D6BC530C9}" srcOrd="0" destOrd="1" presId="urn:microsoft.com/office/officeart/2005/8/layout/vList5"/>
    <dgm:cxn modelId="{15204F4D-3D4C-45AE-9053-DA33B7BD7672}" type="presOf" srcId="{828ECD41-844D-444D-9F1B-6090070F7EE0}" destId="{335D8051-B973-4BB9-808A-80AC8A447924}" srcOrd="0" destOrd="0" presId="urn:microsoft.com/office/officeart/2005/8/layout/vList5"/>
    <dgm:cxn modelId="{0A38E8F4-BB61-4C70-97D9-B390484D0E07}" srcId="{828ECD41-844D-444D-9F1B-6090070F7EE0}" destId="{46D87C73-D086-4EC4-B313-EFADDA354BC3}" srcOrd="0" destOrd="0" parTransId="{4AA310C1-B197-426D-AED1-98FE6E5ABC25}" sibTransId="{0664561E-5646-442E-890C-905483CA3FD7}"/>
    <dgm:cxn modelId="{1DC6D13E-36FE-47B2-8C13-141E5A864A04}" type="presOf" srcId="{02F72510-B1A3-4269-9E96-D562B23FFBA5}" destId="{4F2A06AB-AA37-4F59-9143-1DA7B153E537}" srcOrd="0" destOrd="1" presId="urn:microsoft.com/office/officeart/2005/8/layout/vList5"/>
    <dgm:cxn modelId="{80B3B34A-314E-4E95-91FC-F8CCCBAA7935}" srcId="{8930B786-21A9-4AD7-86BC-206D6BE2713D}" destId="{05BDE88C-5B49-4584-B321-EC1430F10C89}" srcOrd="1" destOrd="0" parTransId="{C8BE89E2-D59F-488D-A97E-261AEDB513ED}" sibTransId="{CC675174-11C7-4720-98E9-F7CA02F0FBC8}"/>
    <dgm:cxn modelId="{672D32ED-B98E-4143-A278-C429536BC698}" type="presOf" srcId="{58C4FEA3-F952-4395-9E3A-163C1436C44F}" destId="{78732BAB-A6BC-4CEB-B0C5-AD9592DB537D}" srcOrd="0" destOrd="0" presId="urn:microsoft.com/office/officeart/2005/8/layout/vList5"/>
    <dgm:cxn modelId="{9CC9FA1B-1197-4626-A381-F20433A27D98}" type="presOf" srcId="{E5EF30D4-155A-45D7-ABB8-6ECBA47466DC}" destId="{4F2A06AB-AA37-4F59-9143-1DA7B153E537}" srcOrd="0" destOrd="0" presId="urn:microsoft.com/office/officeart/2005/8/layout/vList5"/>
    <dgm:cxn modelId="{DD7C8716-466C-4A11-92BA-B15245C8F5F7}" srcId="{9696AA63-42C3-4A03-99B7-2FB0C86ED508}" destId="{828ECD41-844D-444D-9F1B-6090070F7EE0}" srcOrd="0" destOrd="0" parTransId="{76F99439-EFE9-4068-9084-D9528E1CD03A}" sibTransId="{4562C7F8-AA37-41E8-8D0E-6735B5333ED3}"/>
    <dgm:cxn modelId="{F3AAB4E1-FF3E-4724-A245-120DC7B757AC}" srcId="{8930B786-21A9-4AD7-86BC-206D6BE2713D}" destId="{CC511FE4-0B81-4180-B8CA-CF29933724D8}" srcOrd="0" destOrd="0" parTransId="{9815DC50-F701-4797-9FDF-C41C24595CD2}" sibTransId="{6A4B3801-995F-4FA4-9578-C7FC49C89559}"/>
    <dgm:cxn modelId="{86BC7B46-F80E-4F41-B754-C01B57AD4FB5}" type="presOf" srcId="{E7472BDD-8F14-4A2A-A066-4124DEF660EB}" destId="{CF8B849D-13BE-4AD3-96D9-15791CAC6BBA}" srcOrd="0" destOrd="0" presId="urn:microsoft.com/office/officeart/2005/8/layout/vList5"/>
    <dgm:cxn modelId="{40186F62-4150-46BF-8FBD-C4B5708B28B7}" type="presOf" srcId="{DF334C4C-0160-4756-AF54-4D4ECFE98542}" destId="{4F2A06AB-AA37-4F59-9143-1DA7B153E537}" srcOrd="0" destOrd="2" presId="urn:microsoft.com/office/officeart/2005/8/layout/vList5"/>
    <dgm:cxn modelId="{90940D0B-A7DF-462D-A256-3FBA1F8D8F04}" srcId="{E7472BDD-8F14-4A2A-A066-4124DEF660EB}" destId="{F68FB746-CE53-4A16-AF38-0BAD25CE0402}" srcOrd="1" destOrd="0" parTransId="{43815D92-AC4C-4E5A-AAEF-16209FBE877F}" sibTransId="{F70D080E-197E-42F3-B144-645FE7FDACE0}"/>
    <dgm:cxn modelId="{85CF04A0-1754-4171-9BC4-33969E74165F}" type="presParOf" srcId="{A6C98944-7182-4DFC-9C8A-AE8F094A968F}" destId="{709C7B5C-B9C7-4988-BABE-DA8511CD8986}" srcOrd="0" destOrd="0" presId="urn:microsoft.com/office/officeart/2005/8/layout/vList5"/>
    <dgm:cxn modelId="{00D0D923-3E37-4812-AC14-51C5004D6118}" type="presParOf" srcId="{709C7B5C-B9C7-4988-BABE-DA8511CD8986}" destId="{335D8051-B973-4BB9-808A-80AC8A447924}" srcOrd="0" destOrd="0" presId="urn:microsoft.com/office/officeart/2005/8/layout/vList5"/>
    <dgm:cxn modelId="{C682CD79-6C3B-42F1-82C4-510C89BB5E6D}" type="presParOf" srcId="{709C7B5C-B9C7-4988-BABE-DA8511CD8986}" destId="{4B00E04C-775C-415C-B097-99BEDC5EC40A}" srcOrd="1" destOrd="0" presId="urn:microsoft.com/office/officeart/2005/8/layout/vList5"/>
    <dgm:cxn modelId="{CBED56BA-FFF7-4D6C-AF8D-2A5A1B0F83D2}" type="presParOf" srcId="{A6C98944-7182-4DFC-9C8A-AE8F094A968F}" destId="{D70FE323-AC85-4087-BEE5-17261E59C680}" srcOrd="1" destOrd="0" presId="urn:microsoft.com/office/officeart/2005/8/layout/vList5"/>
    <dgm:cxn modelId="{FA7A7B96-A8B1-4A75-9613-1FD3E4FA5FF7}" type="presParOf" srcId="{A6C98944-7182-4DFC-9C8A-AE8F094A968F}" destId="{C99FF2FF-F01E-4687-A025-17F8BBC8BD0A}" srcOrd="2" destOrd="0" presId="urn:microsoft.com/office/officeart/2005/8/layout/vList5"/>
    <dgm:cxn modelId="{B2770675-5FE9-4C7E-BB4C-F0AE7E352CC7}" type="presParOf" srcId="{C99FF2FF-F01E-4687-A025-17F8BBC8BD0A}" destId="{AACAB381-B062-43C4-8555-5EEED93ED99F}" srcOrd="0" destOrd="0" presId="urn:microsoft.com/office/officeart/2005/8/layout/vList5"/>
    <dgm:cxn modelId="{9460207C-89DD-4AEC-93F4-704B25F1EA64}" type="presParOf" srcId="{C99FF2FF-F01E-4687-A025-17F8BBC8BD0A}" destId="{D90E7503-D394-4428-880E-F55D6BC530C9}" srcOrd="1" destOrd="0" presId="urn:microsoft.com/office/officeart/2005/8/layout/vList5"/>
    <dgm:cxn modelId="{33E995B8-DD99-4FF1-AC64-287C6FC1B6D2}" type="presParOf" srcId="{A6C98944-7182-4DFC-9C8A-AE8F094A968F}" destId="{DB55896D-0C7D-437D-9705-E3CC24DD3DC4}" srcOrd="3" destOrd="0" presId="urn:microsoft.com/office/officeart/2005/8/layout/vList5"/>
    <dgm:cxn modelId="{CD632E3C-57F0-4051-93DD-F2FABF77C003}" type="presParOf" srcId="{A6C98944-7182-4DFC-9C8A-AE8F094A968F}" destId="{55B482F3-DDCE-4C3A-A70F-C26B974926A5}" srcOrd="4" destOrd="0" presId="urn:microsoft.com/office/officeart/2005/8/layout/vList5"/>
    <dgm:cxn modelId="{E7D15859-8C59-4C39-AD24-B31189ED9B41}" type="presParOf" srcId="{55B482F3-DDCE-4C3A-A70F-C26B974926A5}" destId="{F4E56365-EC9F-4875-AF50-4827261BB056}" srcOrd="0" destOrd="0" presId="urn:microsoft.com/office/officeart/2005/8/layout/vList5"/>
    <dgm:cxn modelId="{7AC00166-5A2A-4A19-8CA8-6CBDD56418DF}" type="presParOf" srcId="{55B482F3-DDCE-4C3A-A70F-C26B974926A5}" destId="{4F2A06AB-AA37-4F59-9143-1DA7B153E537}" srcOrd="1" destOrd="0" presId="urn:microsoft.com/office/officeart/2005/8/layout/vList5"/>
    <dgm:cxn modelId="{1CD3603D-1A69-43FE-9B71-D7501CF4040F}" type="presParOf" srcId="{A6C98944-7182-4DFC-9C8A-AE8F094A968F}" destId="{68BB6DB1-1E77-434E-B60D-A581730E2D80}" srcOrd="5" destOrd="0" presId="urn:microsoft.com/office/officeart/2005/8/layout/vList5"/>
    <dgm:cxn modelId="{58834FC3-041C-497F-ABAF-77B95C85E194}" type="presParOf" srcId="{A6C98944-7182-4DFC-9C8A-AE8F094A968F}" destId="{1557416A-F536-4602-94B1-DCA0D7E5C410}" srcOrd="6" destOrd="0" presId="urn:microsoft.com/office/officeart/2005/8/layout/vList5"/>
    <dgm:cxn modelId="{F13C6EC9-1F5D-44C5-B1E1-3442DD02B0C0}" type="presParOf" srcId="{1557416A-F536-4602-94B1-DCA0D7E5C410}" destId="{CF8B849D-13BE-4AD3-96D9-15791CAC6BBA}" srcOrd="0" destOrd="0" presId="urn:microsoft.com/office/officeart/2005/8/layout/vList5"/>
    <dgm:cxn modelId="{329BB6C6-C0E1-4DEC-9F94-F8381BCF44F1}" type="presParOf" srcId="{1557416A-F536-4602-94B1-DCA0D7E5C410}" destId="{78732BAB-A6BC-4CEB-B0C5-AD9592DB53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931117-6B7B-4F47-8C70-E0682D67F150}">
      <dsp:nvSpPr>
        <dsp:cNvPr id="0" name=""/>
        <dsp:cNvSpPr/>
      </dsp:nvSpPr>
      <dsp:spPr>
        <a:xfrm>
          <a:off x="40" y="411818"/>
          <a:ext cx="3903199" cy="63360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rtl="0">
            <a:lnSpc>
              <a:spcPct val="90000"/>
            </a:lnSpc>
            <a:spcBef>
              <a:spcPct val="0"/>
            </a:spcBef>
            <a:spcAft>
              <a:spcPct val="35000"/>
            </a:spcAft>
          </a:pPr>
          <a:r>
            <a:rPr lang="es-ES_tradnl" sz="2200" b="1" u="none" kern="1200" dirty="0" smtClean="0"/>
            <a:t>Fase I</a:t>
          </a:r>
          <a:endParaRPr lang="nb-NO" sz="2200" b="1" u="none" kern="1200" dirty="0"/>
        </a:p>
      </dsp:txBody>
      <dsp:txXfrm>
        <a:off x="40" y="411818"/>
        <a:ext cx="3903199" cy="633600"/>
      </dsp:txXfrm>
    </dsp:sp>
    <dsp:sp modelId="{6D1601E9-9311-4F3B-9AEF-F84F8170CE60}">
      <dsp:nvSpPr>
        <dsp:cNvPr id="0" name=""/>
        <dsp:cNvSpPr/>
      </dsp:nvSpPr>
      <dsp:spPr>
        <a:xfrm>
          <a:off x="40" y="1045418"/>
          <a:ext cx="3903199" cy="4080099"/>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s-ES_tradnl" sz="2200" b="1" kern="1200" dirty="0" smtClean="0"/>
            <a:t>Mapeo</a:t>
          </a:r>
          <a:r>
            <a:rPr lang="es-ES_tradnl" sz="2200" kern="1200" dirty="0" smtClean="0"/>
            <a:t> de prácticas de colaboración entre EFS y actores externos, con particular atención a la sociedad civil. </a:t>
          </a:r>
          <a:br>
            <a:rPr lang="es-ES_tradnl" sz="2200" kern="1200" dirty="0" smtClean="0"/>
          </a:br>
          <a:r>
            <a:rPr lang="es-ES_tradnl" sz="2200" kern="1200" dirty="0" smtClean="0"/>
            <a:t>Muestra de 32 EFS.  </a:t>
          </a:r>
          <a:endParaRPr lang="nb-NO" sz="2200" kern="1200" dirty="0"/>
        </a:p>
        <a:p>
          <a:pPr marL="228600" lvl="1" indent="-228600" algn="l" defTabSz="977900" rtl="0">
            <a:lnSpc>
              <a:spcPct val="90000"/>
            </a:lnSpc>
            <a:spcBef>
              <a:spcPct val="0"/>
            </a:spcBef>
            <a:spcAft>
              <a:spcPct val="15000"/>
            </a:spcAft>
            <a:buChar char="••"/>
          </a:pPr>
          <a:r>
            <a:rPr lang="es-ES_tradnl" sz="2200" b="1" kern="1200" dirty="0" smtClean="0"/>
            <a:t>Reporte</a:t>
          </a:r>
          <a:r>
            <a:rPr lang="es-ES_tradnl" sz="2200" kern="1200" dirty="0" smtClean="0"/>
            <a:t> disponible en línea. Publicación</a:t>
          </a:r>
          <a:r>
            <a:rPr lang="es-ES" sz="2200" kern="1200" dirty="0" smtClean="0"/>
            <a:t> </a:t>
          </a:r>
          <a:r>
            <a:rPr lang="es-ES_tradnl" sz="2200" kern="1200" dirty="0" smtClean="0"/>
            <a:t>a fines de 2014.</a:t>
          </a:r>
          <a:endParaRPr lang="nb-NO" sz="2200" kern="1200" dirty="0"/>
        </a:p>
      </dsp:txBody>
      <dsp:txXfrm>
        <a:off x="40" y="1045418"/>
        <a:ext cx="3903199" cy="4080099"/>
      </dsp:txXfrm>
    </dsp:sp>
    <dsp:sp modelId="{7061BA6B-DF50-4B51-8B80-65EFCCE30F17}">
      <dsp:nvSpPr>
        <dsp:cNvPr id="0" name=""/>
        <dsp:cNvSpPr/>
      </dsp:nvSpPr>
      <dsp:spPr>
        <a:xfrm>
          <a:off x="4449687" y="411818"/>
          <a:ext cx="3903199" cy="63360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rtl="0">
            <a:lnSpc>
              <a:spcPct val="90000"/>
            </a:lnSpc>
            <a:spcBef>
              <a:spcPct val="0"/>
            </a:spcBef>
            <a:spcAft>
              <a:spcPct val="35000"/>
            </a:spcAft>
          </a:pPr>
          <a:r>
            <a:rPr lang="es-ES_tradnl" sz="2200" b="1" u="none" kern="1200" dirty="0" smtClean="0"/>
            <a:t>Fase II</a:t>
          </a:r>
          <a:endParaRPr lang="nb-NO" sz="2200" b="1" u="none" kern="1200" dirty="0"/>
        </a:p>
      </dsp:txBody>
      <dsp:txXfrm>
        <a:off x="4449687" y="411818"/>
        <a:ext cx="3903199" cy="633600"/>
      </dsp:txXfrm>
    </dsp:sp>
    <dsp:sp modelId="{2DAA0D7E-847C-4E89-94F8-DBD9A13ECDCD}">
      <dsp:nvSpPr>
        <dsp:cNvPr id="0" name=""/>
        <dsp:cNvSpPr/>
      </dsp:nvSpPr>
      <dsp:spPr>
        <a:xfrm>
          <a:off x="4449687" y="1045418"/>
          <a:ext cx="3903199" cy="4080099"/>
        </a:xfrm>
        <a:prstGeom prst="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s-ES_tradnl" sz="2200" b="1" kern="1200" dirty="0" smtClean="0"/>
            <a:t>Encuesta </a:t>
          </a:r>
          <a:r>
            <a:rPr lang="es-ES_tradnl" sz="2200" kern="1200" dirty="0" smtClean="0"/>
            <a:t>sobre prácticas de colaboración entre EFS y actores externos (ciudadanos, parlamento, medios de comunicación). 31 respuestas de EFS recibidas.</a:t>
          </a:r>
          <a:endParaRPr lang="nb-NO" sz="2200" kern="1200" dirty="0"/>
        </a:p>
        <a:p>
          <a:pPr marL="228600" lvl="1" indent="-228600" algn="l" defTabSz="977900" rtl="0">
            <a:lnSpc>
              <a:spcPct val="90000"/>
            </a:lnSpc>
            <a:spcBef>
              <a:spcPct val="0"/>
            </a:spcBef>
            <a:spcAft>
              <a:spcPct val="15000"/>
            </a:spcAft>
            <a:buChar char="••"/>
          </a:pPr>
          <a:r>
            <a:rPr lang="es-ES_tradnl" sz="2200" b="1" i="1" kern="1200" dirty="0" err="1" smtClean="0"/>
            <a:t>Checklist</a:t>
          </a:r>
          <a:r>
            <a:rPr lang="es-ES_tradnl" sz="2200" b="1" kern="1200" dirty="0" smtClean="0"/>
            <a:t>: </a:t>
          </a:r>
          <a:r>
            <a:rPr lang="es-ES_tradnl" sz="2200" kern="1200" dirty="0" smtClean="0"/>
            <a:t>guía para fortalecer las practicas de colaboración (secuencia, teoría de cambio, prioridades, etc.). </a:t>
          </a:r>
          <a:endParaRPr lang="nb-NO" sz="2200" kern="1200" dirty="0"/>
        </a:p>
        <a:p>
          <a:pPr marL="228600" lvl="1" indent="-228600" algn="l" defTabSz="977900" rtl="0">
            <a:lnSpc>
              <a:spcPct val="90000"/>
            </a:lnSpc>
            <a:spcBef>
              <a:spcPct val="0"/>
            </a:spcBef>
            <a:spcAft>
              <a:spcPct val="15000"/>
            </a:spcAft>
            <a:buChar char="••"/>
          </a:pPr>
          <a:r>
            <a:rPr lang="es-ES_tradnl" sz="2200" b="1" kern="1200" dirty="0" smtClean="0"/>
            <a:t>Reporte</a:t>
          </a:r>
          <a:r>
            <a:rPr lang="es-ES_tradnl" sz="2200" kern="1200" dirty="0" smtClean="0"/>
            <a:t> a publicarse en 2016 – ¡Abierto a comentarios!</a:t>
          </a:r>
          <a:endParaRPr lang="nb-NO" sz="2200" kern="1200" dirty="0"/>
        </a:p>
      </dsp:txBody>
      <dsp:txXfrm>
        <a:off x="4449687" y="1045418"/>
        <a:ext cx="3903199" cy="4080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931117-6B7B-4F47-8C70-E0682D67F150}">
      <dsp:nvSpPr>
        <dsp:cNvPr id="0" name=""/>
        <dsp:cNvSpPr/>
      </dsp:nvSpPr>
      <dsp:spPr>
        <a:xfrm>
          <a:off x="1956" y="0"/>
          <a:ext cx="3241785" cy="518400"/>
        </a:xfrm>
        <a:prstGeom prst="rect">
          <a:avLst/>
        </a:prstGeom>
        <a:solidFill>
          <a:schemeClr val="accent6">
            <a:lumMod val="75000"/>
          </a:schemeClr>
        </a:solidFill>
        <a:ln w="25400" cap="flat" cmpd="sng" algn="ctr">
          <a:solidFill>
            <a:schemeClr val="accent6">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nb-NO" sz="1800" b="1" u="none" kern="1200" dirty="0" err="1" smtClean="0"/>
            <a:t>Información</a:t>
          </a:r>
          <a:r>
            <a:rPr lang="nb-NO" sz="1800" b="1" u="none" kern="1200" dirty="0" smtClean="0"/>
            <a:t> y </a:t>
          </a:r>
          <a:r>
            <a:rPr lang="nb-NO" sz="1800" b="1" u="none" kern="1200" dirty="0" err="1" smtClean="0"/>
            <a:t>Transparencia</a:t>
          </a:r>
          <a:endParaRPr lang="nb-NO" sz="1800" b="1" u="none" kern="1200" dirty="0"/>
        </a:p>
      </dsp:txBody>
      <dsp:txXfrm>
        <a:off x="1956" y="0"/>
        <a:ext cx="3241785" cy="518400"/>
      </dsp:txXfrm>
    </dsp:sp>
    <dsp:sp modelId="{6D1601E9-9311-4F3B-9AEF-F84F8170CE60}">
      <dsp:nvSpPr>
        <dsp:cNvPr id="0" name=""/>
        <dsp:cNvSpPr/>
      </dsp:nvSpPr>
      <dsp:spPr>
        <a:xfrm>
          <a:off x="1956" y="694230"/>
          <a:ext cx="3241785" cy="441148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0" algn="just" defTabSz="800100" rtl="0">
            <a:lnSpc>
              <a:spcPct val="90000"/>
            </a:lnSpc>
            <a:spcBef>
              <a:spcPct val="0"/>
            </a:spcBef>
            <a:spcAft>
              <a:spcPct val="15000"/>
            </a:spcAft>
            <a:buChar char="••"/>
          </a:pPr>
          <a:r>
            <a:rPr lang="nb-NO" sz="1800" kern="1200" dirty="0" err="1" smtClean="0"/>
            <a:t>Difusión</a:t>
          </a:r>
          <a:r>
            <a:rPr lang="nb-NO" sz="1800" kern="1200" dirty="0" smtClean="0"/>
            <a:t> de </a:t>
          </a:r>
          <a:r>
            <a:rPr lang="nb-NO" sz="1800" kern="1200" dirty="0" err="1" smtClean="0"/>
            <a:t>mandato</a:t>
          </a:r>
          <a:r>
            <a:rPr lang="nb-NO" sz="1800" kern="1200" dirty="0" smtClean="0"/>
            <a:t> (93%); </a:t>
          </a:r>
          <a:r>
            <a:rPr lang="nb-NO" sz="1800" kern="1200" dirty="0" err="1" smtClean="0"/>
            <a:t>informes</a:t>
          </a:r>
          <a:r>
            <a:rPr lang="nb-NO" sz="1800" kern="1200" dirty="0" smtClean="0"/>
            <a:t> de auditoria (83%); </a:t>
          </a:r>
          <a:r>
            <a:rPr lang="nb-NO" sz="1800" kern="1200" dirty="0" err="1" smtClean="0"/>
            <a:t>cumplimento</a:t>
          </a:r>
          <a:r>
            <a:rPr lang="nb-NO" sz="1800" kern="1200" dirty="0" smtClean="0"/>
            <a:t> de las </a:t>
          </a:r>
          <a:r>
            <a:rPr lang="nb-NO" sz="1800" kern="1200" dirty="0" err="1" smtClean="0"/>
            <a:t>recomendaciones</a:t>
          </a:r>
          <a:r>
            <a:rPr lang="nb-NO" sz="1800" kern="1200" dirty="0" smtClean="0"/>
            <a:t> (41%), </a:t>
          </a:r>
          <a:r>
            <a:rPr lang="nb-NO" sz="1800" kern="1200" dirty="0" err="1" smtClean="0"/>
            <a:t>listado</a:t>
          </a:r>
          <a:r>
            <a:rPr lang="nb-NO" sz="1800" kern="1200" dirty="0" smtClean="0"/>
            <a:t> de los </a:t>
          </a:r>
          <a:r>
            <a:rPr lang="nb-NO" sz="1800" kern="1200" dirty="0" err="1" smtClean="0"/>
            <a:t>funcionarios</a:t>
          </a:r>
          <a:r>
            <a:rPr lang="nb-NO" sz="1800" kern="1200" dirty="0" smtClean="0"/>
            <a:t> </a:t>
          </a:r>
          <a:r>
            <a:rPr lang="nb-NO" sz="1800" kern="1200" dirty="0" err="1" smtClean="0"/>
            <a:t>sancionado</a:t>
          </a:r>
          <a:r>
            <a:rPr lang="nb-NO" sz="1800" kern="1200" dirty="0" smtClean="0"/>
            <a:t>  (17%).</a:t>
          </a:r>
          <a:endParaRPr lang="nb-NO" sz="1800" kern="1200" dirty="0"/>
        </a:p>
        <a:p>
          <a:pPr marL="0" marR="0" lvl="1" indent="0" algn="just" defTabSz="914400" rtl="0" eaLnBrk="1" fontAlgn="auto" latinLnBrk="0" hangingPunct="1">
            <a:lnSpc>
              <a:spcPct val="100000"/>
            </a:lnSpc>
            <a:spcBef>
              <a:spcPct val="0"/>
            </a:spcBef>
            <a:spcAft>
              <a:spcPts val="0"/>
            </a:spcAft>
            <a:buClrTx/>
            <a:buSzTx/>
            <a:buFontTx/>
            <a:buChar char="••"/>
            <a:tabLst/>
            <a:defRPr/>
          </a:pPr>
          <a:r>
            <a:rPr lang="nb-NO" sz="1800" kern="1200" dirty="0" err="1" smtClean="0"/>
            <a:t>Canales</a:t>
          </a:r>
          <a:r>
            <a:rPr lang="nb-NO" sz="1800" kern="1200" dirty="0" smtClean="0"/>
            <a:t>: </a:t>
          </a:r>
          <a:r>
            <a:rPr lang="nb-NO" sz="1800" kern="1200" dirty="0" err="1" smtClean="0"/>
            <a:t>Website</a:t>
          </a:r>
          <a:r>
            <a:rPr lang="nb-NO" sz="1800" kern="1200" dirty="0" smtClean="0"/>
            <a:t> (96%); </a:t>
          </a:r>
          <a:r>
            <a:rPr lang="nb-NO" sz="1800" kern="1200" dirty="0" err="1" smtClean="0"/>
            <a:t>social</a:t>
          </a:r>
          <a:r>
            <a:rPr lang="nb-NO" sz="1800" kern="1200" dirty="0" smtClean="0"/>
            <a:t> media (61%).</a:t>
          </a:r>
          <a:endParaRPr lang="nb-NO" sz="1800" kern="1200" dirty="0"/>
        </a:p>
        <a:p>
          <a:pPr marL="0" marR="0" lvl="1" indent="0" algn="just" defTabSz="914400" rtl="0" eaLnBrk="1" fontAlgn="auto" latinLnBrk="0" hangingPunct="1">
            <a:lnSpc>
              <a:spcPct val="100000"/>
            </a:lnSpc>
            <a:spcBef>
              <a:spcPct val="0"/>
            </a:spcBef>
            <a:spcAft>
              <a:spcPts val="0"/>
            </a:spcAft>
            <a:buClrTx/>
            <a:buSzTx/>
            <a:buFontTx/>
            <a:buChar char="••"/>
            <a:tabLst/>
            <a:defRPr/>
          </a:pPr>
          <a:endParaRPr lang="nb-NO" sz="1800" kern="1200" dirty="0"/>
        </a:p>
        <a:p>
          <a:pPr marL="0" marR="0" lvl="1" indent="0" algn="just" defTabSz="914400" rtl="0" eaLnBrk="1" fontAlgn="auto" latinLnBrk="0" hangingPunct="1">
            <a:lnSpc>
              <a:spcPct val="100000"/>
            </a:lnSpc>
            <a:spcBef>
              <a:spcPct val="0"/>
            </a:spcBef>
            <a:spcAft>
              <a:spcPts val="0"/>
            </a:spcAft>
            <a:buClrTx/>
            <a:buSzTx/>
            <a:buFontTx/>
            <a:buChar char="••"/>
            <a:tabLst/>
            <a:defRPr/>
          </a:pPr>
          <a:r>
            <a:rPr lang="es-ES_tradnl" sz="1800" kern="1200" dirty="0" smtClean="0"/>
            <a:t>Política activa de comunicación (86%); unidad de comunicación (88%).  </a:t>
          </a:r>
          <a:endParaRPr lang="nb-NO" sz="1800" kern="1200" dirty="0" smtClean="0"/>
        </a:p>
        <a:p>
          <a:pPr marL="0" marR="0" lvl="1" indent="0" algn="just" defTabSz="914400" rtl="0" eaLnBrk="1" fontAlgn="auto" latinLnBrk="0" hangingPunct="1">
            <a:lnSpc>
              <a:spcPct val="100000"/>
            </a:lnSpc>
            <a:spcBef>
              <a:spcPct val="0"/>
            </a:spcBef>
            <a:spcAft>
              <a:spcPts val="0"/>
            </a:spcAft>
            <a:buClrTx/>
            <a:buSzTx/>
            <a:buFontTx/>
            <a:buChar char="••"/>
            <a:tabLst/>
            <a:defRPr/>
          </a:pPr>
          <a:r>
            <a:rPr lang="nb-NO" sz="1800" kern="1200" dirty="0" err="1" smtClean="0"/>
            <a:t>Actividades</a:t>
          </a:r>
          <a:r>
            <a:rPr lang="nb-NO" sz="1800" kern="1200" dirty="0" smtClean="0"/>
            <a:t> para </a:t>
          </a:r>
          <a:r>
            <a:rPr lang="nb-NO" sz="1800" kern="1200" dirty="0" err="1" smtClean="0"/>
            <a:t>involucrar</a:t>
          </a:r>
          <a:r>
            <a:rPr lang="nb-NO" sz="1800" kern="1200" dirty="0" smtClean="0"/>
            <a:t> </a:t>
          </a:r>
          <a:r>
            <a:rPr lang="nb-NO" sz="1800" kern="1200" dirty="0" err="1" smtClean="0"/>
            <a:t>actores</a:t>
          </a:r>
          <a:r>
            <a:rPr lang="nb-NO" sz="1800" kern="1200" dirty="0" smtClean="0"/>
            <a:t> </a:t>
          </a:r>
          <a:r>
            <a:rPr lang="nb-NO" sz="1800" kern="1200" dirty="0" err="1" smtClean="0"/>
            <a:t>específicos</a:t>
          </a:r>
          <a:r>
            <a:rPr lang="nb-NO" sz="1800" kern="1200" dirty="0" smtClean="0"/>
            <a:t> y material de </a:t>
          </a:r>
          <a:r>
            <a:rPr lang="nb-NO" sz="1800" kern="1200" dirty="0" err="1" smtClean="0"/>
            <a:t>sensibilización</a:t>
          </a:r>
          <a:r>
            <a:rPr lang="nb-NO" sz="1800" kern="1200" dirty="0" smtClean="0"/>
            <a:t> (82% OSC; 89% </a:t>
          </a:r>
          <a:r>
            <a:rPr lang="nb-NO" sz="1800" kern="1200" dirty="0" err="1" smtClean="0"/>
            <a:t>parlamento</a:t>
          </a:r>
          <a:r>
            <a:rPr lang="nb-NO" sz="1800" kern="1200" dirty="0" smtClean="0"/>
            <a:t>; 93% </a:t>
          </a:r>
          <a:r>
            <a:rPr lang="nb-NO" sz="1800" kern="1200" dirty="0" err="1" smtClean="0"/>
            <a:t>medios</a:t>
          </a:r>
          <a:r>
            <a:rPr lang="nb-NO" sz="1800" kern="1200" dirty="0" smtClean="0"/>
            <a:t>) </a:t>
          </a:r>
        </a:p>
      </dsp:txBody>
      <dsp:txXfrm>
        <a:off x="1956" y="694230"/>
        <a:ext cx="3241785" cy="4411482"/>
      </dsp:txXfrm>
    </dsp:sp>
    <dsp:sp modelId="{7061BA6B-DF50-4B51-8B80-65EFCCE30F17}">
      <dsp:nvSpPr>
        <dsp:cNvPr id="0" name=""/>
        <dsp:cNvSpPr/>
      </dsp:nvSpPr>
      <dsp:spPr>
        <a:xfrm>
          <a:off x="3384370" y="0"/>
          <a:ext cx="5059259" cy="530411"/>
        </a:xfrm>
        <a:prstGeom prst="rect">
          <a:avLst/>
        </a:prstGeom>
        <a:solidFill>
          <a:schemeClr val="accent6">
            <a:lumMod val="75000"/>
          </a:schemeClr>
        </a:solidFill>
        <a:ln w="25400" cap="flat" cmpd="sng" algn="ctr">
          <a:solidFill>
            <a:schemeClr val="accent6">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nb-NO" sz="1800" b="1" u="none" kern="1200" dirty="0" err="1" smtClean="0"/>
            <a:t>Colaboración</a:t>
          </a:r>
          <a:r>
            <a:rPr lang="nb-NO" sz="1800" b="1" u="none" kern="1200" dirty="0" smtClean="0"/>
            <a:t> y </a:t>
          </a:r>
          <a:r>
            <a:rPr lang="nb-NO" sz="1800" b="1" u="none" kern="1200" dirty="0" err="1" smtClean="0"/>
            <a:t>Participación</a:t>
          </a:r>
          <a:endParaRPr lang="nb-NO" sz="1800" b="1" u="none" kern="1200" dirty="0"/>
        </a:p>
      </dsp:txBody>
      <dsp:txXfrm>
        <a:off x="3384370" y="0"/>
        <a:ext cx="5059259" cy="530411"/>
      </dsp:txXfrm>
    </dsp:sp>
    <dsp:sp modelId="{2DAA0D7E-847C-4E89-94F8-DBD9A13ECDCD}">
      <dsp:nvSpPr>
        <dsp:cNvPr id="0" name=""/>
        <dsp:cNvSpPr/>
      </dsp:nvSpPr>
      <dsp:spPr>
        <a:xfrm>
          <a:off x="3384370" y="693683"/>
          <a:ext cx="5014782" cy="442883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nb-NO" sz="1800" kern="1200" dirty="0" err="1" smtClean="0"/>
            <a:t>Denuncias</a:t>
          </a:r>
          <a:r>
            <a:rPr lang="nb-NO" sz="1800" kern="1200" dirty="0" smtClean="0"/>
            <a:t> </a:t>
          </a:r>
          <a:r>
            <a:rPr lang="nb-NO" sz="1800" kern="1200" dirty="0" err="1" smtClean="0"/>
            <a:t>ciudadanas</a:t>
          </a:r>
          <a:r>
            <a:rPr lang="nb-NO" sz="1800" kern="1200" dirty="0" smtClean="0"/>
            <a:t> (57%)</a:t>
          </a:r>
          <a:endParaRPr lang="nb-NO" sz="1800" kern="1200" dirty="0"/>
        </a:p>
        <a:p>
          <a:pPr marL="171450" lvl="1" indent="-171450" algn="l" defTabSz="800100" rtl="0">
            <a:lnSpc>
              <a:spcPct val="90000"/>
            </a:lnSpc>
            <a:spcBef>
              <a:spcPct val="0"/>
            </a:spcBef>
            <a:spcAft>
              <a:spcPct val="15000"/>
            </a:spcAft>
            <a:buChar char="••"/>
          </a:pPr>
          <a:r>
            <a:rPr lang="nb-NO" sz="1800" kern="1200" dirty="0" err="1" smtClean="0"/>
            <a:t>Participación</a:t>
          </a:r>
          <a:r>
            <a:rPr lang="nb-NO" sz="1800" kern="1200" baseline="0" dirty="0" smtClean="0"/>
            <a:t> en la </a:t>
          </a:r>
          <a:r>
            <a:rPr lang="nb-NO" sz="1800" kern="1200" baseline="0" dirty="0" err="1" smtClean="0"/>
            <a:t>planificación</a:t>
          </a:r>
          <a:r>
            <a:rPr lang="nb-NO" sz="1800" kern="1200" baseline="0" dirty="0" smtClean="0"/>
            <a:t> de </a:t>
          </a:r>
          <a:r>
            <a:rPr lang="nb-NO" sz="1800" kern="1200" baseline="0" dirty="0" err="1" smtClean="0"/>
            <a:t>auditorías</a:t>
          </a:r>
          <a:r>
            <a:rPr lang="nb-NO" sz="1800" kern="1200" baseline="0" dirty="0" smtClean="0"/>
            <a:t> (18%)</a:t>
          </a:r>
          <a:endParaRPr lang="nb-NO" sz="1800" kern="1200" dirty="0"/>
        </a:p>
        <a:p>
          <a:pPr marL="171450" lvl="1" indent="-171450" algn="l" defTabSz="800100" rtl="0">
            <a:lnSpc>
              <a:spcPct val="90000"/>
            </a:lnSpc>
            <a:spcBef>
              <a:spcPct val="0"/>
            </a:spcBef>
            <a:spcAft>
              <a:spcPct val="15000"/>
            </a:spcAft>
            <a:buChar char="••"/>
          </a:pPr>
          <a:r>
            <a:rPr lang="nb-NO" sz="1800" kern="1200" dirty="0" err="1" smtClean="0"/>
            <a:t>Participación</a:t>
          </a:r>
          <a:r>
            <a:rPr lang="nb-NO" sz="1800" kern="1200" dirty="0" smtClean="0"/>
            <a:t> en el </a:t>
          </a:r>
          <a:r>
            <a:rPr lang="nb-NO" sz="1800" kern="1200" dirty="0" err="1" smtClean="0"/>
            <a:t>control</a:t>
          </a:r>
          <a:r>
            <a:rPr lang="nb-NO" sz="1800" kern="1200" dirty="0" smtClean="0"/>
            <a:t>: </a:t>
          </a:r>
          <a:r>
            <a:rPr lang="nb-NO" sz="1800" kern="1200" dirty="0" err="1" smtClean="0"/>
            <a:t>auditorías</a:t>
          </a:r>
          <a:r>
            <a:rPr lang="nb-NO" sz="1800" kern="1200" dirty="0" smtClean="0"/>
            <a:t> </a:t>
          </a:r>
          <a:r>
            <a:rPr lang="nb-NO" sz="1800" kern="1200" dirty="0" err="1" smtClean="0"/>
            <a:t>articuladas</a:t>
          </a:r>
          <a:r>
            <a:rPr lang="nb-NO" sz="1800" kern="1200" dirty="0" smtClean="0"/>
            <a:t> (18%)</a:t>
          </a:r>
          <a:endParaRPr lang="nb-NO" sz="1800" kern="1200" dirty="0"/>
        </a:p>
        <a:p>
          <a:pPr marL="171450" lvl="1" indent="-171450" algn="l" defTabSz="800100" rtl="0">
            <a:lnSpc>
              <a:spcPct val="90000"/>
            </a:lnSpc>
            <a:spcBef>
              <a:spcPct val="0"/>
            </a:spcBef>
            <a:spcAft>
              <a:spcPct val="15000"/>
            </a:spcAft>
            <a:buChar char="••"/>
          </a:pPr>
          <a:r>
            <a:rPr lang="nb-NO" sz="1800" kern="1200" dirty="0" err="1" smtClean="0"/>
            <a:t>Incorporación</a:t>
          </a:r>
          <a:r>
            <a:rPr lang="nb-NO" sz="1800" kern="1200" dirty="0" smtClean="0"/>
            <a:t> </a:t>
          </a:r>
          <a:r>
            <a:rPr lang="nb-NO" sz="1800" kern="1200" dirty="0" err="1" smtClean="0"/>
            <a:t>ciudadana</a:t>
          </a:r>
          <a:r>
            <a:rPr lang="nb-NO" sz="1800" kern="1200" dirty="0" smtClean="0"/>
            <a:t> al </a:t>
          </a:r>
          <a:r>
            <a:rPr lang="nb-NO" sz="1800" kern="1200" dirty="0" err="1" smtClean="0"/>
            <a:t>monitoreo</a:t>
          </a:r>
          <a:r>
            <a:rPr lang="nb-NO" sz="1800" kern="1200" dirty="0" smtClean="0"/>
            <a:t> del </a:t>
          </a:r>
          <a:r>
            <a:rPr lang="nb-NO" sz="1800" kern="1200" dirty="0" err="1" smtClean="0"/>
            <a:t>cumplimiento</a:t>
          </a:r>
          <a:r>
            <a:rPr lang="nb-NO" sz="1800" kern="1200" dirty="0" smtClean="0"/>
            <a:t> de las </a:t>
          </a:r>
          <a:r>
            <a:rPr lang="nb-NO" sz="1800" kern="1200" dirty="0" err="1" smtClean="0"/>
            <a:t>recomendaciones</a:t>
          </a:r>
          <a:r>
            <a:rPr lang="nb-NO" sz="1800" kern="1200" dirty="0" smtClean="0"/>
            <a:t> de las </a:t>
          </a:r>
          <a:r>
            <a:rPr lang="nb-NO" sz="1800" kern="1200" dirty="0" err="1" smtClean="0"/>
            <a:t>auditorías</a:t>
          </a:r>
          <a:r>
            <a:rPr lang="nb-NO" sz="1800" kern="1200" dirty="0" smtClean="0"/>
            <a:t> (18%)</a:t>
          </a:r>
          <a:endParaRPr lang="nb-NO" sz="1800" kern="1200" dirty="0"/>
        </a:p>
        <a:p>
          <a:pPr marL="171450" lvl="1" indent="-171450" algn="l" defTabSz="800100" rtl="0">
            <a:lnSpc>
              <a:spcPct val="90000"/>
            </a:lnSpc>
            <a:spcBef>
              <a:spcPct val="0"/>
            </a:spcBef>
            <a:spcAft>
              <a:spcPct val="15000"/>
            </a:spcAft>
            <a:buChar char="••"/>
          </a:pPr>
          <a:endParaRPr lang="nb-NO" sz="1800" kern="1200" dirty="0"/>
        </a:p>
        <a:p>
          <a:pPr marL="171450" lvl="1" indent="-171450" algn="l" defTabSz="800100" rtl="0">
            <a:lnSpc>
              <a:spcPct val="90000"/>
            </a:lnSpc>
            <a:spcBef>
              <a:spcPct val="0"/>
            </a:spcBef>
            <a:spcAft>
              <a:spcPct val="15000"/>
            </a:spcAft>
            <a:buChar char="••"/>
          </a:pPr>
          <a:r>
            <a:rPr lang="nb-NO" sz="1800" kern="1200" dirty="0" err="1" smtClean="0"/>
            <a:t>Colaboración</a:t>
          </a:r>
          <a:r>
            <a:rPr lang="nb-NO" sz="1800" kern="1200" dirty="0" smtClean="0"/>
            <a:t> con el </a:t>
          </a:r>
          <a:r>
            <a:rPr lang="nb-NO" sz="1800" kern="1200" dirty="0" err="1" smtClean="0"/>
            <a:t>Parlamento</a:t>
          </a:r>
          <a:r>
            <a:rPr lang="nb-NO" sz="1800" kern="1200" dirty="0" smtClean="0"/>
            <a:t> </a:t>
          </a:r>
          <a:r>
            <a:rPr lang="nb-NO" sz="1800" kern="1200" dirty="0" err="1" smtClean="0"/>
            <a:t>más</a:t>
          </a:r>
          <a:r>
            <a:rPr lang="nb-NO" sz="1800" kern="1200" dirty="0" smtClean="0"/>
            <a:t> </a:t>
          </a:r>
          <a:r>
            <a:rPr lang="nb-NO" sz="1800" kern="1200" dirty="0" err="1" smtClean="0"/>
            <a:t>allá</a:t>
          </a:r>
          <a:r>
            <a:rPr lang="nb-NO" sz="1800" kern="1200" dirty="0" smtClean="0"/>
            <a:t> de la </a:t>
          </a:r>
          <a:r>
            <a:rPr lang="nb-NO" sz="1800" kern="1200" dirty="0" err="1" smtClean="0"/>
            <a:t>presentación</a:t>
          </a:r>
          <a:r>
            <a:rPr lang="nb-NO" sz="1800" kern="1200" dirty="0" smtClean="0"/>
            <a:t> de </a:t>
          </a:r>
          <a:r>
            <a:rPr lang="nb-NO" sz="1800" kern="1200" dirty="0" err="1" smtClean="0"/>
            <a:t>informes</a:t>
          </a:r>
          <a:r>
            <a:rPr lang="nb-NO" sz="1800" kern="1200" dirty="0" smtClean="0"/>
            <a:t> y de su </a:t>
          </a:r>
          <a:r>
            <a:rPr lang="nb-NO" sz="1800" kern="1200" dirty="0" err="1" smtClean="0"/>
            <a:t>contribución</a:t>
          </a:r>
          <a:r>
            <a:rPr lang="nb-NO" sz="1800" kern="1200" dirty="0" smtClean="0"/>
            <a:t> al </a:t>
          </a:r>
          <a:r>
            <a:rPr lang="nb-NO" sz="1800" kern="1200" dirty="0" err="1" smtClean="0"/>
            <a:t>proceso</a:t>
          </a:r>
          <a:r>
            <a:rPr lang="nb-NO" sz="1800" kern="1200" dirty="0" smtClean="0"/>
            <a:t> de </a:t>
          </a:r>
          <a:r>
            <a:rPr lang="nb-NO" sz="1800" kern="1200" dirty="0" err="1" smtClean="0"/>
            <a:t>planificación</a:t>
          </a:r>
          <a:r>
            <a:rPr lang="nb-NO" sz="1800" kern="1200" dirty="0" smtClean="0"/>
            <a:t> (84%)</a:t>
          </a:r>
          <a:endParaRPr lang="nb-NO" sz="1800" kern="1200" dirty="0"/>
        </a:p>
      </dsp:txBody>
      <dsp:txXfrm>
        <a:off x="3384370" y="693683"/>
        <a:ext cx="5014782" cy="44288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2F65C-76A3-4E91-881B-E63B7D529A10}">
      <dsp:nvSpPr>
        <dsp:cNvPr id="0" name=""/>
        <dsp:cNvSpPr/>
      </dsp:nvSpPr>
      <dsp:spPr>
        <a:xfrm>
          <a:off x="0" y="43934"/>
          <a:ext cx="7920880" cy="455715"/>
        </a:xfrm>
        <a:prstGeom prst="round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s-ES_tradnl" sz="1900" b="1" kern="1200" noProof="0" dirty="0" smtClean="0">
              <a:solidFill>
                <a:schemeClr val="tx1"/>
              </a:solidFill>
            </a:rPr>
            <a:t>Liderazgo de la EFS</a:t>
          </a:r>
          <a:endParaRPr lang="es-ES_tradnl" sz="1900" b="1" kern="1200" noProof="0" dirty="0">
            <a:solidFill>
              <a:schemeClr val="tx1"/>
            </a:solidFill>
          </a:endParaRPr>
        </a:p>
      </dsp:txBody>
      <dsp:txXfrm>
        <a:off x="22246" y="66180"/>
        <a:ext cx="7876388" cy="411223"/>
      </dsp:txXfrm>
    </dsp:sp>
    <dsp:sp modelId="{4B06D0E7-C5D0-4513-9517-667E89EDEF90}">
      <dsp:nvSpPr>
        <dsp:cNvPr id="0" name=""/>
        <dsp:cNvSpPr/>
      </dsp:nvSpPr>
      <dsp:spPr>
        <a:xfrm>
          <a:off x="0" y="554369"/>
          <a:ext cx="7920880" cy="455715"/>
        </a:xfrm>
        <a:prstGeom prst="roundRect">
          <a:avLst/>
        </a:prstGeom>
        <a:solidFill>
          <a:schemeClr val="accent6">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s-ES_tradnl" sz="1900" b="1" kern="1200" noProof="0" dirty="0" smtClean="0">
              <a:solidFill>
                <a:schemeClr val="tx1"/>
              </a:solidFill>
            </a:rPr>
            <a:t>Estándares internacionales y regionales (ej., ISSAI, Declaración de Asunción)</a:t>
          </a:r>
          <a:endParaRPr lang="es-ES_tradnl" sz="1900" b="1" kern="1200" noProof="0" dirty="0">
            <a:solidFill>
              <a:schemeClr val="tx1"/>
            </a:solidFill>
          </a:endParaRPr>
        </a:p>
      </dsp:txBody>
      <dsp:txXfrm>
        <a:off x="22246" y="576615"/>
        <a:ext cx="7876388" cy="411223"/>
      </dsp:txXfrm>
    </dsp:sp>
    <dsp:sp modelId="{79EE6100-3639-4B7B-8BD9-F1D8A028A2FA}">
      <dsp:nvSpPr>
        <dsp:cNvPr id="0" name=""/>
        <dsp:cNvSpPr/>
      </dsp:nvSpPr>
      <dsp:spPr>
        <a:xfrm>
          <a:off x="0" y="1064804"/>
          <a:ext cx="7920880" cy="455715"/>
        </a:xfrm>
        <a:prstGeom prst="roundRect">
          <a:avLst/>
        </a:prstGeom>
        <a:solidFill>
          <a:schemeClr val="accent6">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s-ES_tradnl" sz="1900" b="1" kern="1200" noProof="0" dirty="0" smtClean="0">
              <a:solidFill>
                <a:schemeClr val="tx1"/>
              </a:solidFill>
            </a:rPr>
            <a:t>Contexto organizativo de la EFS (ej., mandato, marco normativo)</a:t>
          </a:r>
          <a:endParaRPr lang="es-ES_tradnl" sz="1900" b="1" kern="1200" noProof="0" dirty="0">
            <a:solidFill>
              <a:schemeClr val="tx1"/>
            </a:solidFill>
          </a:endParaRPr>
        </a:p>
      </dsp:txBody>
      <dsp:txXfrm>
        <a:off x="22246" y="1087050"/>
        <a:ext cx="7876388" cy="411223"/>
      </dsp:txXfrm>
    </dsp:sp>
    <dsp:sp modelId="{0AB911DD-58A2-4F16-A18D-AF8D076F287E}">
      <dsp:nvSpPr>
        <dsp:cNvPr id="0" name=""/>
        <dsp:cNvSpPr/>
      </dsp:nvSpPr>
      <dsp:spPr>
        <a:xfrm>
          <a:off x="0" y="1565962"/>
          <a:ext cx="7920880" cy="455715"/>
        </a:xfrm>
        <a:prstGeom prst="roundRect">
          <a:avLst/>
        </a:prstGeom>
        <a:solidFill>
          <a:schemeClr val="accent6">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s-ES_tradnl" sz="1900" b="1" kern="1200" noProof="0" dirty="0" smtClean="0">
              <a:solidFill>
                <a:schemeClr val="tx1"/>
              </a:solidFill>
            </a:rPr>
            <a:t>Demanda de actores externos</a:t>
          </a:r>
          <a:endParaRPr lang="es-ES_tradnl" sz="1900" b="1" kern="1200" noProof="0" dirty="0">
            <a:solidFill>
              <a:schemeClr val="tx1"/>
            </a:solidFill>
          </a:endParaRPr>
        </a:p>
      </dsp:txBody>
      <dsp:txXfrm>
        <a:off x="22246" y="1588208"/>
        <a:ext cx="7876388" cy="411223"/>
      </dsp:txXfrm>
    </dsp:sp>
    <dsp:sp modelId="{49C6A266-30DE-43A2-9137-9567225F1E74}">
      <dsp:nvSpPr>
        <dsp:cNvPr id="0" name=""/>
        <dsp:cNvSpPr/>
      </dsp:nvSpPr>
      <dsp:spPr>
        <a:xfrm>
          <a:off x="0" y="2085674"/>
          <a:ext cx="7920880" cy="455715"/>
        </a:xfrm>
        <a:prstGeom prst="round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s-ES_tradnl" sz="1900" b="1" kern="1200" noProof="0" dirty="0" smtClean="0">
              <a:solidFill>
                <a:schemeClr val="tx1"/>
              </a:solidFill>
            </a:rPr>
            <a:t>Reformas de gobierno (ej., descentralización)</a:t>
          </a:r>
          <a:endParaRPr lang="es-ES_tradnl" sz="1900" b="1" kern="1200" noProof="0" dirty="0">
            <a:solidFill>
              <a:schemeClr val="tx1"/>
            </a:solidFill>
          </a:endParaRPr>
        </a:p>
      </dsp:txBody>
      <dsp:txXfrm>
        <a:off x="22246" y="2107920"/>
        <a:ext cx="7876388" cy="4112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0CFCAC-15C8-4246-A3AA-B665CA3708AD}">
      <dsp:nvSpPr>
        <dsp:cNvPr id="0" name=""/>
        <dsp:cNvSpPr/>
      </dsp:nvSpPr>
      <dsp:spPr>
        <a:xfrm rot="5400000">
          <a:off x="-302760" y="572735"/>
          <a:ext cx="2018402" cy="1412881"/>
        </a:xfrm>
        <a:prstGeom prst="chevron">
          <a:avLst/>
        </a:prstGeom>
        <a:solidFill>
          <a:schemeClr val="accent6">
            <a:lumMod val="75000"/>
            <a:alpha val="9000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b="1" kern="1200" noProof="0" dirty="0" smtClean="0"/>
            <a:t>Sistematizar el conocimiento</a:t>
          </a:r>
          <a:endParaRPr lang="es-ES_tradnl" sz="2000" b="1" kern="1200" noProof="0" dirty="0"/>
        </a:p>
      </dsp:txBody>
      <dsp:txXfrm rot="-5400000">
        <a:off x="1" y="976416"/>
        <a:ext cx="1412881" cy="605521"/>
      </dsp:txXfrm>
    </dsp:sp>
    <dsp:sp modelId="{E42168DA-4FF2-48CC-B181-147D9EBF7055}">
      <dsp:nvSpPr>
        <dsp:cNvPr id="0" name=""/>
        <dsp:cNvSpPr/>
      </dsp:nvSpPr>
      <dsp:spPr>
        <a:xfrm rot="5400000">
          <a:off x="3780799" y="-2363702"/>
          <a:ext cx="1844170" cy="6580006"/>
        </a:xfrm>
        <a:prstGeom prst="round2SameRect">
          <a:avLst/>
        </a:prstGeom>
        <a:solidFill>
          <a:schemeClr val="lt1">
            <a:alpha val="90000"/>
            <a:hueOff val="0"/>
            <a:satOff val="0"/>
            <a:lumOff val="0"/>
            <a:alphaOff val="0"/>
          </a:schemeClr>
        </a:solidFill>
        <a:ln w="25400" cap="flat" cmpd="sng" algn="ctr">
          <a:solidFill>
            <a:schemeClr val="accent6">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ES_tradnl" sz="2000" kern="1200" noProof="0" dirty="0" smtClean="0"/>
            <a:t>Los participantes comparten la experiencia de sus países y EFS en</a:t>
          </a:r>
          <a:r>
            <a:rPr lang="es-ES_tradnl" sz="2000" kern="1200" baseline="0" noProof="0" dirty="0" smtClean="0"/>
            <a:t> </a:t>
          </a:r>
          <a:r>
            <a:rPr lang="es-ES_tradnl" sz="2000" kern="1200" baseline="0" noProof="0" dirty="0" err="1" smtClean="0"/>
            <a:t>relaci</a:t>
          </a:r>
          <a:r>
            <a:rPr lang="es-ES" sz="2000" kern="1200" baseline="0" noProof="0" dirty="0" err="1" smtClean="0"/>
            <a:t>ón</a:t>
          </a:r>
          <a:r>
            <a:rPr lang="es-ES" sz="2000" kern="1200" baseline="0" noProof="0" dirty="0" smtClean="0"/>
            <a:t> con </a:t>
          </a:r>
          <a:r>
            <a:rPr lang="es-ES_tradnl" sz="2000" kern="1200" noProof="0" dirty="0" smtClean="0"/>
            <a:t>factores de éxito y obstáculos.</a:t>
          </a:r>
          <a:endParaRPr lang="es-ES_tradnl" sz="2000" kern="1200" noProof="0" dirty="0"/>
        </a:p>
      </dsp:txBody>
      <dsp:txXfrm rot="-5400000">
        <a:off x="1412882" y="94240"/>
        <a:ext cx="6489981" cy="1664120"/>
      </dsp:txXfrm>
    </dsp:sp>
    <dsp:sp modelId="{E994A685-2CAD-4F6E-906E-291FB345AF38}">
      <dsp:nvSpPr>
        <dsp:cNvPr id="0" name=""/>
        <dsp:cNvSpPr/>
      </dsp:nvSpPr>
      <dsp:spPr>
        <a:xfrm rot="5400000">
          <a:off x="-302760" y="2867424"/>
          <a:ext cx="2018402" cy="1412881"/>
        </a:xfrm>
        <a:prstGeom prst="chevron">
          <a:avLst/>
        </a:prstGeom>
        <a:solidFill>
          <a:srgbClr val="00B29C">
            <a:alpha val="50000"/>
          </a:srgbClr>
        </a:solidFill>
        <a:ln w="25400" cap="flat" cmpd="sng" algn="ctr">
          <a:solidFill>
            <a:srgbClr val="00B29C">
              <a:alpha val="5000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_tradnl" sz="2000" b="1" kern="1200" noProof="0" dirty="0" smtClean="0"/>
            <a:t>Innovar</a:t>
          </a:r>
          <a:endParaRPr lang="es-ES_tradnl" sz="2000" b="1" kern="1200" noProof="0" dirty="0"/>
        </a:p>
      </dsp:txBody>
      <dsp:txXfrm rot="-5400000">
        <a:off x="1" y="3271105"/>
        <a:ext cx="1412881" cy="605521"/>
      </dsp:txXfrm>
    </dsp:sp>
    <dsp:sp modelId="{1C1FC505-BCD0-4071-875D-479BF975F072}">
      <dsp:nvSpPr>
        <dsp:cNvPr id="0" name=""/>
        <dsp:cNvSpPr/>
      </dsp:nvSpPr>
      <dsp:spPr>
        <a:xfrm rot="5400000">
          <a:off x="3534917" y="-69358"/>
          <a:ext cx="2335934" cy="6580006"/>
        </a:xfrm>
        <a:prstGeom prst="round2SameRect">
          <a:avLst/>
        </a:prstGeom>
        <a:solidFill>
          <a:schemeClr val="lt1">
            <a:alpha val="90000"/>
            <a:hueOff val="0"/>
            <a:satOff val="0"/>
            <a:lumOff val="0"/>
            <a:alphaOff val="0"/>
          </a:schemeClr>
        </a:solidFill>
        <a:ln w="25400" cap="flat" cmpd="sng" algn="ctr">
          <a:solidFill>
            <a:srgbClr val="00B29C">
              <a:alpha val="5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ES_tradnl" sz="2000" kern="1200" noProof="0" dirty="0" smtClean="0"/>
            <a:t>Los participantes formulan nuevas estrategias y prácticas de colaboración de manera inclusiva.</a:t>
          </a:r>
          <a:endParaRPr lang="es-ES_tradnl" sz="2000" kern="1200" noProof="0" dirty="0"/>
        </a:p>
        <a:p>
          <a:pPr marL="228600" lvl="1" indent="-228600" algn="l" defTabSz="889000">
            <a:lnSpc>
              <a:spcPct val="90000"/>
            </a:lnSpc>
            <a:spcBef>
              <a:spcPct val="0"/>
            </a:spcBef>
            <a:spcAft>
              <a:spcPct val="15000"/>
            </a:spcAft>
            <a:buChar char="••"/>
          </a:pPr>
          <a:r>
            <a:rPr lang="es-ES_tradnl" sz="2000" kern="1200" noProof="0" dirty="0" smtClean="0"/>
            <a:t>Diseño de programas para crear espacios de participación para distintos actores en el proceso de rendición de cuentas.</a:t>
          </a:r>
          <a:endParaRPr lang="es-ES_tradnl" sz="2000" kern="1200" noProof="0" dirty="0"/>
        </a:p>
      </dsp:txBody>
      <dsp:txXfrm rot="-5400000">
        <a:off x="1412882" y="2166708"/>
        <a:ext cx="6465975" cy="21078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0E04C-775C-415C-B097-99BEDC5EC40A}">
      <dsp:nvSpPr>
        <dsp:cNvPr id="0" name=""/>
        <dsp:cNvSpPr/>
      </dsp:nvSpPr>
      <dsp:spPr>
        <a:xfrm rot="5400000">
          <a:off x="4841563" y="-2918903"/>
          <a:ext cx="1067772" cy="7178071"/>
        </a:xfrm>
        <a:prstGeom prst="round2SameRect">
          <a:avLst/>
        </a:prstGeom>
        <a:solidFill>
          <a:schemeClr val="bg1">
            <a:alpha val="90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ES_tradnl" sz="1600" kern="1200" noProof="0" dirty="0" smtClean="0"/>
            <a:t>¿Qué actores tienen capacidades e incentivos para participar en el control fiscal? Sector publico, sociedad civil y privado</a:t>
          </a:r>
          <a:endParaRPr lang="en-GB" sz="1600" kern="1200" dirty="0"/>
        </a:p>
        <a:p>
          <a:pPr marL="171450" lvl="1" indent="-171450" algn="l" defTabSz="711200">
            <a:lnSpc>
              <a:spcPct val="90000"/>
            </a:lnSpc>
            <a:spcBef>
              <a:spcPct val="0"/>
            </a:spcBef>
            <a:spcAft>
              <a:spcPct val="15000"/>
            </a:spcAft>
            <a:buChar char="••"/>
          </a:pPr>
          <a:r>
            <a:rPr lang="en-GB" sz="1600" kern="1200" dirty="0" err="1" smtClean="0"/>
            <a:t>Eligir</a:t>
          </a:r>
          <a:r>
            <a:rPr lang="en-GB" sz="1600" kern="1200" dirty="0" smtClean="0"/>
            <a:t> </a:t>
          </a:r>
          <a:r>
            <a:rPr lang="en-GB" sz="1600" kern="1200" dirty="0" err="1" smtClean="0"/>
            <a:t>socios</a:t>
          </a:r>
          <a:r>
            <a:rPr lang="en-GB" sz="1600" kern="1200" dirty="0" smtClean="0"/>
            <a:t> con </a:t>
          </a:r>
          <a:r>
            <a:rPr lang="en-GB" sz="1600" kern="1200" dirty="0" err="1" smtClean="0"/>
            <a:t>prácticas</a:t>
          </a:r>
          <a:r>
            <a:rPr lang="en-GB" sz="1600" kern="1200" dirty="0" smtClean="0"/>
            <a:t> compatibles</a:t>
          </a:r>
          <a:endParaRPr lang="en-GB" sz="1600" kern="1200" dirty="0"/>
        </a:p>
      </dsp:txBody>
      <dsp:txXfrm rot="-5400000">
        <a:off x="1786414" y="188370"/>
        <a:ext cx="7125947" cy="963524"/>
      </dsp:txXfrm>
    </dsp:sp>
    <dsp:sp modelId="{335D8051-B973-4BB9-808A-80AC8A447924}">
      <dsp:nvSpPr>
        <dsp:cNvPr id="0" name=""/>
        <dsp:cNvSpPr/>
      </dsp:nvSpPr>
      <dsp:spPr>
        <a:xfrm>
          <a:off x="72010" y="2775"/>
          <a:ext cx="1714404" cy="1334715"/>
        </a:xfrm>
        <a:prstGeom prst="roundRect">
          <a:avLst/>
        </a:prstGeom>
        <a:solidFill>
          <a:schemeClr val="accent6">
            <a:lumMod val="75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GB" sz="1800" b="1" kern="1200" dirty="0" err="1" smtClean="0"/>
            <a:t>Identificación</a:t>
          </a:r>
          <a:r>
            <a:rPr lang="en-GB" sz="1800" b="1" kern="1200" dirty="0" smtClean="0"/>
            <a:t> de </a:t>
          </a:r>
          <a:r>
            <a:rPr lang="en-GB" sz="1800" b="1" kern="1200" dirty="0" err="1" smtClean="0"/>
            <a:t>participantes</a:t>
          </a:r>
          <a:endParaRPr lang="en-GB" sz="1800" b="1" kern="1200" dirty="0"/>
        </a:p>
      </dsp:txBody>
      <dsp:txXfrm>
        <a:off x="137165" y="67930"/>
        <a:ext cx="1584094" cy="1204405"/>
      </dsp:txXfrm>
    </dsp:sp>
    <dsp:sp modelId="{D90E7503-D394-4428-880E-F55D6BC530C9}">
      <dsp:nvSpPr>
        <dsp:cNvPr id="0" name=""/>
        <dsp:cNvSpPr/>
      </dsp:nvSpPr>
      <dsp:spPr>
        <a:xfrm rot="5400000">
          <a:off x="4744028" y="-1517452"/>
          <a:ext cx="1262843" cy="7178071"/>
        </a:xfrm>
        <a:prstGeom prst="round2SameRect">
          <a:avLst/>
        </a:prstGeom>
        <a:solidFill>
          <a:schemeClr val="accent1">
            <a:alpha val="90000"/>
            <a:tint val="40000"/>
            <a:hueOff val="0"/>
            <a:satOff val="0"/>
            <a:lumOff val="0"/>
            <a:alphaOff val="0"/>
          </a:schemeClr>
        </a:solidFill>
        <a:ln w="25400" cap="flat" cmpd="sng" algn="ctr">
          <a:solidFill>
            <a:srgbClr val="00B29C"/>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ES_tradnl" sz="1600" kern="1200" noProof="0" dirty="0" smtClean="0"/>
            <a:t>Diseño del plan de aprendizaje: establecer los productos de conocimiento,  calendario de los encuentros, responsables, recursos,</a:t>
          </a:r>
          <a:r>
            <a:rPr lang="es-ES_tradnl" sz="1600" kern="1200" baseline="0" noProof="0" dirty="0" smtClean="0"/>
            <a:t> beneficios esperados e</a:t>
          </a:r>
          <a:r>
            <a:rPr lang="es-ES_tradnl" sz="1600" kern="1200" noProof="0" dirty="0" smtClean="0"/>
            <a:t> indicadores de las iniciativas.</a:t>
          </a:r>
          <a:endParaRPr lang="en-GB" sz="1600" kern="1200" dirty="0"/>
        </a:p>
        <a:p>
          <a:pPr marL="171450" lvl="1" indent="-171450" algn="l" defTabSz="711200">
            <a:lnSpc>
              <a:spcPct val="90000"/>
            </a:lnSpc>
            <a:spcBef>
              <a:spcPct val="0"/>
            </a:spcBef>
            <a:spcAft>
              <a:spcPct val="15000"/>
            </a:spcAft>
            <a:buChar char="••"/>
          </a:pPr>
          <a:r>
            <a:rPr lang="es-ES_tradnl" sz="1600" kern="1200" noProof="0" dirty="0" smtClean="0"/>
            <a:t>Enfoque en los productos que permiten conseguir transformaciones sustantivas  a nivel nacional en corto tiempo y a bajo costo.</a:t>
          </a:r>
          <a:endParaRPr lang="es-ES_tradnl" sz="1600" kern="1200" noProof="0" dirty="0"/>
        </a:p>
      </dsp:txBody>
      <dsp:txXfrm rot="-5400000">
        <a:off x="1786415" y="1501808"/>
        <a:ext cx="7116424" cy="1139549"/>
      </dsp:txXfrm>
    </dsp:sp>
    <dsp:sp modelId="{AACAB381-B062-43C4-8555-5EEED93ED99F}">
      <dsp:nvSpPr>
        <dsp:cNvPr id="0" name=""/>
        <dsp:cNvSpPr/>
      </dsp:nvSpPr>
      <dsp:spPr>
        <a:xfrm>
          <a:off x="72010" y="1404225"/>
          <a:ext cx="1714404" cy="1334715"/>
        </a:xfrm>
        <a:prstGeom prst="roundRect">
          <a:avLst/>
        </a:prstGeom>
        <a:solidFill>
          <a:srgbClr val="00B29C"/>
        </a:solidFill>
        <a:ln w="25400" cap="flat" cmpd="sng" algn="ctr">
          <a:solidFill>
            <a:srgbClr val="00B29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GB" sz="1800" b="1" kern="1200" dirty="0" err="1" smtClean="0"/>
            <a:t>Encuentro</a:t>
          </a:r>
          <a:r>
            <a:rPr lang="en-GB" sz="1800" b="1" kern="1200" dirty="0" smtClean="0"/>
            <a:t> </a:t>
          </a:r>
          <a:r>
            <a:rPr lang="en-GB" sz="1800" b="1" kern="1200" dirty="0" err="1" smtClean="0"/>
            <a:t>fondacional</a:t>
          </a:r>
          <a:endParaRPr lang="en-GB" sz="1800" b="1" kern="1200" dirty="0"/>
        </a:p>
      </dsp:txBody>
      <dsp:txXfrm>
        <a:off x="137165" y="1469380"/>
        <a:ext cx="1584094" cy="1204405"/>
      </dsp:txXfrm>
    </dsp:sp>
    <dsp:sp modelId="{4F2A06AB-AA37-4F59-9143-1DA7B153E537}">
      <dsp:nvSpPr>
        <dsp:cNvPr id="0" name=""/>
        <dsp:cNvSpPr/>
      </dsp:nvSpPr>
      <dsp:spPr>
        <a:xfrm rot="5400000">
          <a:off x="4841563" y="-116001"/>
          <a:ext cx="1067772" cy="717807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dirty="0" err="1" smtClean="0"/>
            <a:t>Encuentros</a:t>
          </a:r>
          <a:r>
            <a:rPr lang="en-GB" sz="1600" kern="1200" dirty="0" smtClean="0"/>
            <a:t> entre pares</a:t>
          </a:r>
          <a:endParaRPr lang="en-GB" sz="1600" kern="1200" dirty="0"/>
        </a:p>
        <a:p>
          <a:pPr marL="171450" lvl="1" indent="-171450" algn="l" defTabSz="711200">
            <a:lnSpc>
              <a:spcPct val="90000"/>
            </a:lnSpc>
            <a:spcBef>
              <a:spcPct val="0"/>
            </a:spcBef>
            <a:spcAft>
              <a:spcPct val="15000"/>
            </a:spcAft>
            <a:buChar char="••"/>
          </a:pPr>
          <a:r>
            <a:rPr lang="en-GB" sz="1600" kern="1200" dirty="0" err="1" smtClean="0"/>
            <a:t>Aprendizaje</a:t>
          </a:r>
          <a:r>
            <a:rPr lang="en-GB" sz="1600" kern="1200" dirty="0" smtClean="0"/>
            <a:t> online</a:t>
          </a:r>
          <a:endParaRPr lang="en-GB" sz="1600" kern="1200" dirty="0"/>
        </a:p>
        <a:p>
          <a:pPr marL="171450" lvl="1" indent="-171450" algn="l" defTabSz="711200">
            <a:lnSpc>
              <a:spcPct val="90000"/>
            </a:lnSpc>
            <a:spcBef>
              <a:spcPct val="0"/>
            </a:spcBef>
            <a:spcAft>
              <a:spcPct val="15000"/>
            </a:spcAft>
            <a:buChar char="••"/>
          </a:pPr>
          <a:r>
            <a:rPr lang="en-GB" sz="1600" kern="1200" dirty="0" err="1" smtClean="0"/>
            <a:t>Comunidades</a:t>
          </a:r>
          <a:r>
            <a:rPr lang="en-GB" sz="1600" kern="1200" dirty="0" smtClean="0"/>
            <a:t> de </a:t>
          </a:r>
          <a:r>
            <a:rPr lang="en-GB" sz="1600" kern="1200" dirty="0" err="1" smtClean="0"/>
            <a:t>aprendizaje</a:t>
          </a:r>
          <a:r>
            <a:rPr lang="en-GB" sz="1600" kern="1200" dirty="0" smtClean="0"/>
            <a:t> a </a:t>
          </a:r>
          <a:r>
            <a:rPr lang="en-GB" sz="1600" kern="1200" dirty="0" err="1" smtClean="0"/>
            <a:t>nivel</a:t>
          </a:r>
          <a:r>
            <a:rPr lang="en-GB" sz="1600" kern="1200" dirty="0" smtClean="0"/>
            <a:t> </a:t>
          </a:r>
          <a:r>
            <a:rPr lang="en-GB" sz="1600" kern="1200" dirty="0" err="1" smtClean="0"/>
            <a:t>nacional</a:t>
          </a:r>
          <a:r>
            <a:rPr lang="en-GB" sz="1600" kern="1200" dirty="0" smtClean="0"/>
            <a:t> para </a:t>
          </a:r>
          <a:r>
            <a:rPr lang="en-GB" sz="1600" kern="1200" dirty="0" err="1" smtClean="0"/>
            <a:t>implementar</a:t>
          </a:r>
          <a:r>
            <a:rPr lang="en-GB" sz="1600" kern="1200" dirty="0" smtClean="0"/>
            <a:t> </a:t>
          </a:r>
          <a:r>
            <a:rPr lang="en-GB" sz="1600" kern="1200" dirty="0" err="1" smtClean="0"/>
            <a:t>las</a:t>
          </a:r>
          <a:r>
            <a:rPr lang="en-GB" sz="1600" kern="1200" dirty="0" smtClean="0"/>
            <a:t> </a:t>
          </a:r>
          <a:r>
            <a:rPr lang="en-GB" sz="1600" kern="1200" dirty="0" err="1" smtClean="0"/>
            <a:t>iniciativas</a:t>
          </a:r>
          <a:r>
            <a:rPr lang="en-GB" sz="1600" kern="1200" dirty="0" smtClean="0"/>
            <a:t> </a:t>
          </a:r>
          <a:endParaRPr lang="en-GB" sz="1600" kern="1200" dirty="0"/>
        </a:p>
      </dsp:txBody>
      <dsp:txXfrm rot="-5400000">
        <a:off x="1786414" y="2991272"/>
        <a:ext cx="7125947" cy="963524"/>
      </dsp:txXfrm>
    </dsp:sp>
    <dsp:sp modelId="{F4E56365-EC9F-4875-AF50-4827261BB056}">
      <dsp:nvSpPr>
        <dsp:cNvPr id="0" name=""/>
        <dsp:cNvSpPr/>
      </dsp:nvSpPr>
      <dsp:spPr>
        <a:xfrm>
          <a:off x="72010" y="2805676"/>
          <a:ext cx="1714404" cy="1334715"/>
        </a:xfrm>
        <a:prstGeom prst="roundRect">
          <a:avLst/>
        </a:prstGeom>
        <a:solidFill>
          <a:srgbClr val="00B29C"/>
        </a:solidFill>
        <a:ln w="25400" cap="flat" cmpd="sng" algn="ctr">
          <a:solidFill>
            <a:srgbClr val="00B29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GB" sz="1800" b="1" kern="1200" dirty="0" err="1" smtClean="0"/>
            <a:t>Aprendizaje</a:t>
          </a:r>
          <a:endParaRPr lang="en-GB" sz="1800" b="1" kern="1200" dirty="0"/>
        </a:p>
      </dsp:txBody>
      <dsp:txXfrm>
        <a:off x="137165" y="2870831"/>
        <a:ext cx="1584094" cy="1204405"/>
      </dsp:txXfrm>
    </dsp:sp>
    <dsp:sp modelId="{78732BAB-A6BC-4CEB-B0C5-AD9592DB537D}">
      <dsp:nvSpPr>
        <dsp:cNvPr id="0" name=""/>
        <dsp:cNvSpPr/>
      </dsp:nvSpPr>
      <dsp:spPr>
        <a:xfrm rot="5400000">
          <a:off x="4841563" y="1285449"/>
          <a:ext cx="1067772" cy="7178071"/>
        </a:xfrm>
        <a:prstGeom prst="round2SameRect">
          <a:avLst/>
        </a:prstGeom>
        <a:solidFill>
          <a:schemeClr val="accent1">
            <a:alpha val="90000"/>
            <a:tint val="4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ES_tradnl" sz="1600" kern="1200" noProof="0" dirty="0" smtClean="0"/>
            <a:t>Revisar los resultados alcanzados en cada país, de acuerdo al calendario establecido al principio de la alianza</a:t>
          </a:r>
          <a:endParaRPr lang="en-GB" sz="1400" kern="1200" dirty="0"/>
        </a:p>
        <a:p>
          <a:pPr marL="171450" lvl="1" indent="-171450" algn="l" defTabSz="711200">
            <a:lnSpc>
              <a:spcPct val="90000"/>
            </a:lnSpc>
            <a:spcBef>
              <a:spcPct val="0"/>
            </a:spcBef>
            <a:spcAft>
              <a:spcPct val="15000"/>
            </a:spcAft>
            <a:buChar char="••"/>
          </a:pPr>
          <a:r>
            <a:rPr lang="en-GB" sz="1600" kern="1200" dirty="0" err="1" smtClean="0"/>
            <a:t>Publicación</a:t>
          </a:r>
          <a:r>
            <a:rPr lang="en-GB" sz="1600" kern="1200" dirty="0" smtClean="0"/>
            <a:t> de </a:t>
          </a:r>
          <a:r>
            <a:rPr lang="en-GB" sz="1600" kern="1200" dirty="0" err="1" smtClean="0"/>
            <a:t>las</a:t>
          </a:r>
          <a:r>
            <a:rPr lang="en-GB" sz="1600" kern="1200" dirty="0" smtClean="0"/>
            <a:t> </a:t>
          </a:r>
          <a:r>
            <a:rPr lang="en-GB" sz="1600" kern="1200" dirty="0" err="1" smtClean="0"/>
            <a:t>lecciones</a:t>
          </a:r>
          <a:r>
            <a:rPr lang="en-GB" sz="1600" kern="1200" dirty="0" smtClean="0"/>
            <a:t> </a:t>
          </a:r>
          <a:r>
            <a:rPr lang="en-GB" sz="1600" kern="1200" dirty="0" err="1" smtClean="0"/>
            <a:t>aprendidas</a:t>
          </a:r>
          <a:r>
            <a:rPr lang="en-GB" sz="1600" kern="1200" dirty="0" smtClean="0"/>
            <a:t> y de los </a:t>
          </a:r>
          <a:r>
            <a:rPr lang="en-GB" sz="1600" kern="1200" dirty="0" err="1" smtClean="0"/>
            <a:t>productos</a:t>
          </a:r>
          <a:r>
            <a:rPr lang="en-GB" sz="1600" kern="1200" dirty="0" smtClean="0"/>
            <a:t> de </a:t>
          </a:r>
          <a:r>
            <a:rPr lang="en-GB" sz="1600" kern="1200" dirty="0" err="1" smtClean="0"/>
            <a:t>conocimiento</a:t>
          </a:r>
          <a:r>
            <a:rPr lang="en-GB" sz="1600" kern="1200" dirty="0" smtClean="0"/>
            <a:t> </a:t>
          </a:r>
          <a:r>
            <a:rPr lang="en-GB" sz="1600" kern="1200" dirty="0" err="1" smtClean="0"/>
            <a:t>generados</a:t>
          </a:r>
          <a:r>
            <a:rPr lang="en-GB" sz="1600" kern="1200" dirty="0" smtClean="0"/>
            <a:t> </a:t>
          </a:r>
          <a:r>
            <a:rPr lang="en-GB" sz="1600" kern="1200" dirty="0" err="1" smtClean="0"/>
            <a:t>por</a:t>
          </a:r>
          <a:r>
            <a:rPr lang="en-GB" sz="1600" kern="1200" dirty="0" smtClean="0"/>
            <a:t> la </a:t>
          </a:r>
          <a:r>
            <a:rPr lang="en-GB" sz="1600" kern="1200" dirty="0" err="1" smtClean="0"/>
            <a:t>comunidad</a:t>
          </a:r>
          <a:r>
            <a:rPr lang="en-GB" sz="1600" kern="1200" dirty="0" smtClean="0"/>
            <a:t> de pares</a:t>
          </a:r>
          <a:endParaRPr lang="en-GB" sz="1600" kern="1200" dirty="0"/>
        </a:p>
      </dsp:txBody>
      <dsp:txXfrm rot="-5400000">
        <a:off x="1786414" y="4392722"/>
        <a:ext cx="7125947" cy="963524"/>
      </dsp:txXfrm>
    </dsp:sp>
    <dsp:sp modelId="{CF8B849D-13BE-4AD3-96D9-15791CAC6BBA}">
      <dsp:nvSpPr>
        <dsp:cNvPr id="0" name=""/>
        <dsp:cNvSpPr/>
      </dsp:nvSpPr>
      <dsp:spPr>
        <a:xfrm>
          <a:off x="72010" y="4207127"/>
          <a:ext cx="1714404" cy="1334715"/>
        </a:xfrm>
        <a:prstGeom prst="roundRect">
          <a:avLst/>
        </a:prstGeom>
        <a:solidFill>
          <a:schemeClr val="accent6">
            <a:lumMod val="7500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GB" sz="1800" b="1" kern="1200" dirty="0" err="1" smtClean="0"/>
            <a:t>Seguimiento</a:t>
          </a:r>
          <a:endParaRPr lang="en-GB" sz="1800" b="1" kern="1200" dirty="0"/>
        </a:p>
      </dsp:txBody>
      <dsp:txXfrm>
        <a:off x="137165" y="4272282"/>
        <a:ext cx="1584094" cy="120440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902DD47F-3E79-4168-BB42-C6C03F82E246}" type="datetimeFigureOut">
              <a:rPr lang="en-GB" smtClean="0"/>
              <a:pPr/>
              <a:t>03/12/2015</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1B9C9F91-E858-4793-9D18-F4EF02C6E30C}" type="slidenum">
              <a:rPr lang="en-GB" smtClean="0"/>
              <a:pPr/>
              <a:t>‹Nº›</a:t>
            </a:fld>
            <a:endParaRPr lang="en-GB"/>
          </a:p>
        </p:txBody>
      </p:sp>
    </p:spTree>
    <p:extLst>
      <p:ext uri="{BB962C8B-B14F-4D97-AF65-F5344CB8AC3E}">
        <p14:creationId xmlns:p14="http://schemas.microsoft.com/office/powerpoint/2010/main" val="2137580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B9C9F91-E858-4793-9D18-F4EF02C6E30C}" type="slidenum">
              <a:rPr lang="en-GB" smtClean="0"/>
              <a:pPr/>
              <a:t>1</a:t>
            </a:fld>
            <a:endParaRPr lang="en-GB"/>
          </a:p>
        </p:txBody>
      </p:sp>
    </p:spTree>
    <p:extLst>
      <p:ext uri="{BB962C8B-B14F-4D97-AF65-F5344CB8AC3E}">
        <p14:creationId xmlns:p14="http://schemas.microsoft.com/office/powerpoint/2010/main" val="2696364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La </a:t>
            </a:r>
            <a:r>
              <a:rPr lang="en-GB" sz="1200" kern="1200" dirty="0" err="1" smtClean="0">
                <a:solidFill>
                  <a:schemeClr val="tx1"/>
                </a:solidFill>
                <a:effectLst/>
                <a:latin typeface="+mn-lt"/>
                <a:ea typeface="+mn-ea"/>
                <a:cs typeface="+mn-cs"/>
              </a:rPr>
              <a:t>encuesta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indica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que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las</a:t>
            </a:r>
            <a:r>
              <a:rPr lang="en-GB" sz="1200" kern="1200" dirty="0" smtClean="0">
                <a:solidFill>
                  <a:schemeClr val="tx1"/>
                </a:solidFill>
                <a:effectLst/>
                <a:latin typeface="+mn-lt"/>
                <a:ea typeface="+mn-ea"/>
                <a:cs typeface="+mn-cs"/>
              </a:rPr>
              <a:t> EFS, </a:t>
            </a:r>
            <a:r>
              <a:rPr lang="en-GB" sz="1200" kern="1200" dirty="0" err="1" smtClean="0">
                <a:solidFill>
                  <a:schemeClr val="tx1"/>
                </a:solidFill>
                <a:effectLst/>
                <a:latin typeface="+mn-lt"/>
                <a:ea typeface="+mn-ea"/>
                <a:cs typeface="+mn-cs"/>
              </a:rPr>
              <a: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aprticular</a:t>
            </a:r>
            <a:r>
              <a:rPr lang="en-GB" sz="1200" kern="120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AL, </a:t>
            </a:r>
            <a:r>
              <a:rPr lang="en-GB" sz="1200" kern="1200" baseline="0" dirty="0" err="1" smtClean="0">
                <a:solidFill>
                  <a:schemeClr val="tx1"/>
                </a:solidFill>
                <a:effectLst/>
                <a:latin typeface="+mn-lt"/>
                <a:ea typeface="+mn-ea"/>
                <a:cs typeface="+mn-cs"/>
              </a:rPr>
              <a:t>han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acqueirdo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muy</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buenas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practicas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acercamiento</a:t>
            </a:r>
            <a:r>
              <a:rPr lang="en-GB" sz="1200" kern="1200" baseline="0" dirty="0" smtClean="0">
                <a:solidFill>
                  <a:schemeClr val="tx1"/>
                </a:solidFill>
                <a:effectLst/>
                <a:latin typeface="+mn-lt"/>
                <a:ea typeface="+mn-ea"/>
                <a:cs typeface="+mn-cs"/>
              </a:rPr>
              <a:t> de los </a:t>
            </a:r>
            <a:r>
              <a:rPr lang="en-GB" sz="1200" kern="1200" baseline="0" dirty="0" err="1" smtClean="0">
                <a:solidFill>
                  <a:schemeClr val="tx1"/>
                </a:solidFill>
                <a:effectLst/>
                <a:latin typeface="+mn-lt"/>
                <a:ea typeface="+mn-ea"/>
                <a:cs typeface="+mn-cs"/>
              </a:rPr>
              <a:t>ciudadanos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pero</a:t>
            </a:r>
            <a:r>
              <a:rPr lang="en-GB" sz="1200" kern="1200" baseline="0" dirty="0" smtClean="0">
                <a:solidFill>
                  <a:schemeClr val="tx1"/>
                </a:solidFill>
                <a:effectLst/>
                <a:latin typeface="+mn-lt"/>
                <a:ea typeface="+mn-ea"/>
                <a:cs typeface="+mn-cs"/>
              </a:rPr>
              <a:t> el </a:t>
            </a:r>
            <a:r>
              <a:rPr lang="en-GB" sz="1200" kern="1200" baseline="0" dirty="0" err="1" smtClean="0">
                <a:solidFill>
                  <a:schemeClr val="tx1"/>
                </a:solidFill>
                <a:effectLst/>
                <a:latin typeface="+mn-lt"/>
                <a:ea typeface="+mn-ea"/>
                <a:cs typeface="+mn-cs"/>
              </a:rPr>
              <a:t>conocimiento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generado</a:t>
            </a:r>
            <a:r>
              <a:rPr lang="en-GB" sz="1200" kern="1200" baseline="0" dirty="0" smtClean="0">
                <a:solidFill>
                  <a:schemeClr val="tx1"/>
                </a:solidFill>
                <a:effectLst/>
                <a:latin typeface="+mn-lt"/>
                <a:ea typeface="+mn-ea"/>
                <a:cs typeface="+mn-cs"/>
              </a:rPr>
              <a:t> no </a:t>
            </a:r>
            <a:r>
              <a:rPr lang="en-GB" sz="1200" kern="1200" baseline="0" dirty="0" err="1" smtClean="0">
                <a:solidFill>
                  <a:schemeClr val="tx1"/>
                </a:solidFill>
                <a:effectLst/>
                <a:latin typeface="+mn-lt"/>
                <a:ea typeface="+mn-ea"/>
                <a:cs typeface="+mn-cs"/>
              </a:rPr>
              <a:t>esta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sistematisado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facilment</a:t>
            </a:r>
            <a:r>
              <a:rPr lang="en-GB" sz="1200" kern="1200" baseline="0" dirty="0" smtClean="0">
                <a:solidFill>
                  <a:schemeClr val="tx1"/>
                </a:solidFill>
                <a:effectLst/>
                <a:latin typeface="+mn-lt"/>
                <a:ea typeface="+mn-ea"/>
                <a:cs typeface="+mn-cs"/>
              </a:rPr>
              <a:t> accessible para los </a:t>
            </a:r>
            <a:r>
              <a:rPr lang="en-GB" sz="1200" kern="1200" baseline="0" dirty="0" err="1" smtClean="0">
                <a:solidFill>
                  <a:schemeClr val="tx1"/>
                </a:solidFill>
                <a:effectLst/>
                <a:latin typeface="+mn-lt"/>
                <a:ea typeface="+mn-ea"/>
                <a:cs typeface="+mn-cs"/>
              </a:rPr>
              <a:t>otros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paises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Ademas</a:t>
            </a:r>
            <a:r>
              <a:rPr lang="en-GB" sz="1200" kern="1200" baseline="0" dirty="0" smtClean="0">
                <a:solidFill>
                  <a:schemeClr val="tx1"/>
                </a:solidFill>
                <a:effectLst/>
                <a:latin typeface="+mn-lt"/>
                <a:ea typeface="+mn-ea"/>
                <a:cs typeface="+mn-cs"/>
              </a:rPr>
              <a:t>, la </a:t>
            </a:r>
            <a:r>
              <a:rPr lang="en-GB" sz="1200" kern="1200" baseline="0" dirty="0" err="1" smtClean="0">
                <a:solidFill>
                  <a:schemeClr val="tx1"/>
                </a:solidFill>
                <a:effectLst/>
                <a:latin typeface="+mn-lt"/>
                <a:ea typeface="+mn-ea"/>
                <a:cs typeface="+mn-cs"/>
              </a:rPr>
              <a:t>encuesta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indica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que</a:t>
            </a:r>
            <a:r>
              <a:rPr lang="en-GB" sz="1200" kern="1200" baseline="0" dirty="0" smtClean="0">
                <a:solidFill>
                  <a:schemeClr val="tx1"/>
                </a:solidFill>
                <a:effectLst/>
                <a:latin typeface="+mn-lt"/>
                <a:ea typeface="+mn-ea"/>
                <a:cs typeface="+mn-cs"/>
              </a:rPr>
              <a:t> hay mas </a:t>
            </a:r>
            <a:r>
              <a:rPr lang="en-GB" sz="1200" kern="1200" baseline="0" dirty="0" err="1" smtClean="0">
                <a:solidFill>
                  <a:schemeClr val="tx1"/>
                </a:solidFill>
                <a:effectLst/>
                <a:latin typeface="+mn-lt"/>
                <a:ea typeface="+mn-ea"/>
                <a:cs typeface="+mn-cs"/>
              </a:rPr>
              <a:t>aprendimiento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sobre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las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practicas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colaboracion</a:t>
            </a:r>
            <a:r>
              <a:rPr lang="en-GB" sz="1200" kern="1200" baseline="0" dirty="0" smtClean="0">
                <a:solidFill>
                  <a:schemeClr val="tx1"/>
                </a:solidFill>
                <a:effectLst/>
                <a:latin typeface="+mn-lt"/>
                <a:ea typeface="+mn-ea"/>
                <a:cs typeface="+mn-cs"/>
              </a:rPr>
              <a:t> con Las OSC </a:t>
            </a:r>
            <a:r>
              <a:rPr lang="en-GB" sz="1200" kern="1200" baseline="0" dirty="0" err="1" smtClean="0">
                <a:solidFill>
                  <a:schemeClr val="tx1"/>
                </a:solidFill>
                <a:effectLst/>
                <a:latin typeface="+mn-lt"/>
                <a:ea typeface="+mn-ea"/>
                <a:cs typeface="+mn-cs"/>
              </a:rPr>
              <a:t>que</a:t>
            </a:r>
            <a:r>
              <a:rPr lang="en-GB" sz="1200" kern="1200" baseline="0" dirty="0" smtClean="0">
                <a:solidFill>
                  <a:schemeClr val="tx1"/>
                </a:solidFill>
                <a:effectLst/>
                <a:latin typeface="+mn-lt"/>
                <a:ea typeface="+mn-ea"/>
                <a:cs typeface="+mn-cs"/>
              </a:rPr>
              <a:t> con el </a:t>
            </a:r>
            <a:r>
              <a:rPr lang="en-GB" sz="1200" kern="1200" baseline="0" dirty="0" err="1" smtClean="0">
                <a:solidFill>
                  <a:schemeClr val="tx1"/>
                </a:solidFill>
                <a:effectLst/>
                <a:latin typeface="+mn-lt"/>
                <a:ea typeface="+mn-ea"/>
                <a:cs typeface="+mn-cs"/>
              </a:rPr>
              <a:t>parlamento</a:t>
            </a:r>
            <a:r>
              <a:rPr lang="en-GB" sz="1200" kern="1200" baseline="0" dirty="0" smtClean="0">
                <a:solidFill>
                  <a:schemeClr val="tx1"/>
                </a:solidFill>
                <a:effectLst/>
                <a:latin typeface="+mn-lt"/>
                <a:ea typeface="+mn-ea"/>
                <a:cs typeface="+mn-cs"/>
              </a:rPr>
              <a:t>, y </a:t>
            </a:r>
            <a:r>
              <a:rPr lang="en-GB" sz="1200" kern="1200" baseline="0" dirty="0" err="1" smtClean="0">
                <a:solidFill>
                  <a:schemeClr val="tx1"/>
                </a:solidFill>
                <a:effectLst/>
                <a:latin typeface="+mn-lt"/>
                <a:ea typeface="+mn-ea"/>
                <a:cs typeface="+mn-cs"/>
              </a:rPr>
              <a:t>aun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menos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sobre</a:t>
            </a:r>
            <a:r>
              <a:rPr lang="en-GB" sz="1200" kern="1200" baseline="0" dirty="0" smtClean="0">
                <a:solidFill>
                  <a:schemeClr val="tx1"/>
                </a:solidFill>
                <a:effectLst/>
                <a:latin typeface="+mn-lt"/>
                <a:ea typeface="+mn-ea"/>
                <a:cs typeface="+mn-cs"/>
              </a:rPr>
              <a:t> la </a:t>
            </a:r>
            <a:r>
              <a:rPr lang="en-GB" sz="1200" kern="1200" baseline="0" dirty="0" err="1" smtClean="0">
                <a:solidFill>
                  <a:schemeClr val="tx1"/>
                </a:solidFill>
                <a:effectLst/>
                <a:latin typeface="+mn-lt"/>
                <a:ea typeface="+mn-ea"/>
                <a:cs typeface="+mn-cs"/>
              </a:rPr>
              <a:t>dinamica</a:t>
            </a:r>
            <a:r>
              <a:rPr lang="en-GB" sz="1200" kern="1200" baseline="0" dirty="0" smtClean="0">
                <a:solidFill>
                  <a:schemeClr val="tx1"/>
                </a:solidFill>
                <a:effectLst/>
                <a:latin typeface="+mn-lt"/>
                <a:ea typeface="+mn-ea"/>
                <a:cs typeface="+mn-cs"/>
              </a:rPr>
              <a:t> entre </a:t>
            </a:r>
            <a:r>
              <a:rPr lang="en-GB" sz="1200" kern="1200" baseline="0" dirty="0" err="1" smtClean="0">
                <a:solidFill>
                  <a:schemeClr val="tx1"/>
                </a:solidFill>
                <a:effectLst/>
                <a:latin typeface="+mn-lt"/>
                <a:ea typeface="+mn-ea"/>
                <a:cs typeface="+mn-cs"/>
              </a:rPr>
              <a:t>todos</a:t>
            </a:r>
            <a:r>
              <a:rPr lang="en-GB" sz="1200" kern="1200" baseline="0" dirty="0" smtClean="0">
                <a:solidFill>
                  <a:schemeClr val="tx1"/>
                </a:solidFill>
                <a:effectLst/>
                <a:latin typeface="+mn-lt"/>
                <a:ea typeface="+mn-ea"/>
                <a:cs typeface="+mn-cs"/>
              </a:rPr>
              <a:t> los </a:t>
            </a:r>
            <a:r>
              <a:rPr lang="en-GB" sz="1200" kern="1200" baseline="0" dirty="0" err="1" smtClean="0">
                <a:solidFill>
                  <a:schemeClr val="tx1"/>
                </a:solidFill>
                <a:effectLst/>
                <a:latin typeface="+mn-lt"/>
                <a:ea typeface="+mn-ea"/>
                <a:cs typeface="+mn-cs"/>
              </a:rPr>
              <a:t>actores</a:t>
            </a:r>
            <a:r>
              <a:rPr lang="en-GB" sz="1200" kern="1200" baseline="0" dirty="0" smtClean="0">
                <a:solidFill>
                  <a:schemeClr val="tx1"/>
                </a:solidFill>
                <a:effectLst/>
                <a:latin typeface="+mn-lt"/>
                <a:ea typeface="+mn-ea"/>
                <a:cs typeface="+mn-cs"/>
              </a:rPr>
              <a:t> del </a:t>
            </a:r>
            <a:r>
              <a:rPr lang="en-GB" sz="1200" kern="1200" baseline="0" dirty="0" err="1" smtClean="0">
                <a:solidFill>
                  <a:schemeClr val="tx1"/>
                </a:solidFill>
                <a:effectLst/>
                <a:latin typeface="+mn-lt"/>
                <a:ea typeface="+mn-ea"/>
                <a:cs typeface="+mn-cs"/>
              </a:rPr>
              <a:t>sistema</a:t>
            </a:r>
            <a:r>
              <a:rPr lang="en-GB" sz="1200" kern="1200" baseline="0" dirty="0" smtClean="0">
                <a:solidFill>
                  <a:schemeClr val="tx1"/>
                </a:solidFill>
                <a:effectLst/>
                <a:latin typeface="+mn-lt"/>
                <a:ea typeface="+mn-ea"/>
                <a:cs typeface="+mn-cs"/>
              </a:rPr>
              <a:t> de accountability y </a:t>
            </a:r>
            <a:r>
              <a:rPr lang="en-GB" sz="1200" kern="1200" baseline="0" dirty="0" err="1" smtClean="0">
                <a:solidFill>
                  <a:schemeClr val="tx1"/>
                </a:solidFill>
                <a:effectLst/>
                <a:latin typeface="+mn-lt"/>
                <a:ea typeface="+mn-ea"/>
                <a:cs typeface="+mn-cs"/>
              </a:rPr>
              <a:t>como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contribuyen</a:t>
            </a:r>
            <a:r>
              <a:rPr lang="en-GB" sz="1200" kern="1200" baseline="0" dirty="0" smtClean="0">
                <a:solidFill>
                  <a:schemeClr val="tx1"/>
                </a:solidFill>
                <a:effectLst/>
                <a:latin typeface="+mn-lt"/>
                <a:ea typeface="+mn-ea"/>
                <a:cs typeface="+mn-cs"/>
              </a:rPr>
              <a:t> a </a:t>
            </a:r>
            <a:r>
              <a:rPr lang="en-GB" sz="1200" kern="1200" baseline="0" dirty="0" err="1" smtClean="0">
                <a:solidFill>
                  <a:schemeClr val="tx1"/>
                </a:solidFill>
                <a:effectLst/>
                <a:latin typeface="+mn-lt"/>
                <a:ea typeface="+mn-ea"/>
                <a:cs typeface="+mn-cs"/>
              </a:rPr>
              <a:t>procesos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cambios</a:t>
            </a:r>
            <a:r>
              <a:rPr lang="en-GB" sz="1200" kern="1200" baseline="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la </a:t>
            </a:r>
            <a:r>
              <a:rPr lang="es-ES" sz="1200" kern="1200" dirty="0" smtClean="0">
                <a:solidFill>
                  <a:schemeClr val="tx1"/>
                </a:solidFill>
                <a:effectLst/>
                <a:latin typeface="+mn-lt"/>
                <a:ea typeface="+mn-ea"/>
                <a:cs typeface="+mn-cs"/>
              </a:rPr>
              <a:t>La alianza para el aprendizaje es una agrupación de múltiples actores interesados que desean activamente compartir experiencias y enfoques sobre el refuerzo de las instituciones del sector público.</a:t>
            </a:r>
            <a:endParaRPr lang="en-GB" sz="1200" kern="120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LA EIP </a:t>
            </a:r>
            <a:r>
              <a:rPr lang="en-GB" sz="1200" kern="1200" baseline="0" dirty="0" err="1" smtClean="0">
                <a:solidFill>
                  <a:schemeClr val="tx1"/>
                </a:solidFill>
                <a:effectLst/>
                <a:latin typeface="+mn-lt"/>
                <a:ea typeface="+mn-ea"/>
                <a:cs typeface="+mn-cs"/>
              </a:rPr>
              <a:t>propone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realizar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una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alianza</a:t>
            </a:r>
            <a:r>
              <a:rPr lang="en-GB" sz="1200" kern="1200" baseline="0" dirty="0" smtClean="0">
                <a:solidFill>
                  <a:schemeClr val="tx1"/>
                </a:solidFill>
                <a:effectLst/>
                <a:latin typeface="+mn-lt"/>
                <a:ea typeface="+mn-ea"/>
                <a:cs typeface="+mn-cs"/>
              </a:rPr>
              <a:t> de </a:t>
            </a:r>
            <a:r>
              <a:rPr lang="es-ES_tradnl" sz="1200" b="1" dirty="0" smtClean="0">
                <a:solidFill>
                  <a:srgbClr val="00B29C"/>
                </a:solidFill>
              </a:rPr>
              <a:t>Aprendizaje entre </a:t>
            </a:r>
            <a:r>
              <a:rPr lang="es-ES_tradnl" sz="1200" b="1" dirty="0" err="1" smtClean="0">
                <a:solidFill>
                  <a:srgbClr val="00B29C"/>
                </a:solidFill>
              </a:rPr>
              <a:t>multiples</a:t>
            </a:r>
            <a:r>
              <a:rPr lang="es-ES_tradnl" sz="1200" b="1" dirty="0" smtClean="0">
                <a:solidFill>
                  <a:srgbClr val="00B29C"/>
                </a:solidFill>
              </a:rPr>
              <a:t> actores interesados sobre la Colaboración </a:t>
            </a:r>
          </a:p>
          <a:p>
            <a:r>
              <a:rPr lang="es-ES_tradnl" sz="1200" b="1" dirty="0" smtClean="0">
                <a:solidFill>
                  <a:srgbClr val="00B29C"/>
                </a:solidFill>
              </a:rPr>
              <a:t>EFS y actores externos </a:t>
            </a:r>
            <a:r>
              <a:rPr lang="es-ES_tradnl" sz="1200" b="1" baseline="0" dirty="0" smtClean="0">
                <a:solidFill>
                  <a:srgbClr val="00B29C"/>
                </a:solidFill>
              </a:rPr>
              <a:t> que </a:t>
            </a:r>
            <a:r>
              <a:rPr lang="en-GB" sz="1200" kern="1200" baseline="0" dirty="0" err="1" smtClean="0">
                <a:solidFill>
                  <a:schemeClr val="tx1"/>
                </a:solidFill>
                <a:effectLst/>
                <a:latin typeface="+mn-lt"/>
                <a:ea typeface="+mn-ea"/>
                <a:cs typeface="+mn-cs"/>
              </a:rPr>
              <a:t>permitiria</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sistematizar</a:t>
            </a:r>
            <a:r>
              <a:rPr lang="en-GB" sz="1200" kern="1200" baseline="0" dirty="0" smtClean="0">
                <a:solidFill>
                  <a:schemeClr val="tx1"/>
                </a:solidFill>
                <a:effectLst/>
                <a:latin typeface="+mn-lt"/>
                <a:ea typeface="+mn-ea"/>
                <a:cs typeface="+mn-cs"/>
              </a:rPr>
              <a:t> el </a:t>
            </a:r>
            <a:r>
              <a:rPr lang="en-GB" sz="1200" kern="1200" baseline="0" dirty="0" err="1" smtClean="0">
                <a:solidFill>
                  <a:schemeClr val="tx1"/>
                </a:solidFill>
                <a:effectLst/>
                <a:latin typeface="+mn-lt"/>
                <a:ea typeface="+mn-ea"/>
                <a:cs typeface="+mn-cs"/>
              </a:rPr>
              <a:t>conocimiento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generado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sobre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las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practicas</a:t>
            </a:r>
            <a:r>
              <a:rPr lang="en-GB" sz="1200" kern="1200" baseline="0" dirty="0" smtClean="0">
                <a:solidFill>
                  <a:schemeClr val="tx1"/>
                </a:solidFill>
                <a:effectLst/>
                <a:latin typeface="+mn-lt"/>
                <a:ea typeface="+mn-ea"/>
                <a:cs typeface="+mn-cs"/>
              </a:rPr>
              <a:t> con los </a:t>
            </a:r>
            <a:r>
              <a:rPr lang="en-GB" sz="1200" kern="1200" baseline="0" dirty="0" err="1" smtClean="0">
                <a:solidFill>
                  <a:schemeClr val="tx1"/>
                </a:solidFill>
                <a:effectLst/>
                <a:latin typeface="+mn-lt"/>
                <a:ea typeface="+mn-ea"/>
                <a:cs typeface="+mn-cs"/>
              </a:rPr>
              <a:t>actores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externos</a:t>
            </a:r>
            <a:r>
              <a:rPr lang="en-GB" sz="1200" kern="1200" baseline="0" dirty="0" smtClean="0">
                <a:solidFill>
                  <a:schemeClr val="tx1"/>
                </a:solidFill>
                <a:effectLst/>
                <a:latin typeface="+mn-lt"/>
                <a:ea typeface="+mn-ea"/>
                <a:cs typeface="+mn-cs"/>
              </a:rPr>
              <a:t> y </a:t>
            </a:r>
            <a:r>
              <a:rPr lang="en-GB" sz="1200" kern="1200" baseline="0" dirty="0" err="1" smtClean="0">
                <a:solidFill>
                  <a:schemeClr val="tx1"/>
                </a:solidFill>
                <a:effectLst/>
                <a:latin typeface="+mn-lt"/>
                <a:ea typeface="+mn-ea"/>
                <a:cs typeface="+mn-cs"/>
              </a:rPr>
              <a:t>desarrollar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nuevas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propuestas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manera</a:t>
            </a:r>
            <a:r>
              <a:rPr lang="en-GB" sz="1200" kern="1200" baseline="0" dirty="0" smtClean="0">
                <a:solidFill>
                  <a:schemeClr val="tx1"/>
                </a:solidFill>
                <a:effectLst/>
                <a:latin typeface="+mn-lt"/>
                <a:ea typeface="+mn-ea"/>
                <a:cs typeface="+mn-cs"/>
              </a:rPr>
              <a:t> mas </a:t>
            </a:r>
            <a:r>
              <a:rPr lang="en-GB" sz="1200" kern="1200" baseline="0" dirty="0" err="1" smtClean="0">
                <a:solidFill>
                  <a:schemeClr val="tx1"/>
                </a:solidFill>
                <a:effectLst/>
                <a:latin typeface="+mn-lt"/>
                <a:ea typeface="+mn-ea"/>
                <a:cs typeface="+mn-cs"/>
              </a:rPr>
              <a:t>inclusiva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incluyendo</a:t>
            </a:r>
            <a:r>
              <a:rPr lang="en-GB" sz="1200" kern="1200" baseline="0" dirty="0" smtClean="0">
                <a:solidFill>
                  <a:schemeClr val="tx1"/>
                </a:solidFill>
                <a:effectLst/>
                <a:latin typeface="+mn-lt"/>
                <a:ea typeface="+mn-ea"/>
                <a:cs typeface="+mn-cs"/>
              </a:rPr>
              <a:t> </a:t>
            </a:r>
            <a:r>
              <a:rPr lang="es-ES_tradnl" sz="1200" kern="1200" dirty="0" smtClean="0">
                <a:solidFill>
                  <a:schemeClr val="tx1"/>
                </a:solidFill>
                <a:effectLst/>
                <a:latin typeface="+mn-lt"/>
                <a:ea typeface="+mn-ea"/>
                <a:cs typeface="+mn-cs"/>
              </a:rPr>
              <a:t>la opinión de quienes participan en las iniciativas ciudadana</a:t>
            </a:r>
            <a:r>
              <a:rPr lang="es-ES_tradnl" sz="1200" kern="1200" baseline="0" dirty="0" smtClean="0">
                <a:solidFill>
                  <a:schemeClr val="tx1"/>
                </a:solidFill>
                <a:effectLst/>
                <a:latin typeface="+mn-lt"/>
                <a:ea typeface="+mn-ea"/>
                <a:cs typeface="+mn-cs"/>
              </a:rPr>
              <a:t> </a:t>
            </a:r>
            <a:r>
              <a:rPr lang="es-ES_tradnl" sz="1200" kern="1200" dirty="0" smtClean="0">
                <a:solidFill>
                  <a:schemeClr val="tx1"/>
                </a:solidFill>
                <a:effectLst/>
                <a:latin typeface="+mn-lt"/>
                <a:ea typeface="+mn-ea"/>
                <a:cs typeface="+mn-cs"/>
              </a:rPr>
              <a:t>propuestas.</a:t>
            </a:r>
            <a:r>
              <a:rPr lang="es-ES_tradnl" sz="1200"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El </a:t>
            </a:r>
            <a:r>
              <a:rPr lang="en-GB" sz="1200" kern="1200" baseline="0" dirty="0" err="1" smtClean="0">
                <a:solidFill>
                  <a:schemeClr val="tx1"/>
                </a:solidFill>
                <a:effectLst/>
                <a:latin typeface="+mn-lt"/>
                <a:ea typeface="+mn-ea"/>
                <a:cs typeface="+mn-cs"/>
              </a:rPr>
              <a:t>tema</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interes</a:t>
            </a:r>
            <a:r>
              <a:rPr lang="en-GB" sz="1200" kern="1200" baseline="0" dirty="0" smtClean="0">
                <a:solidFill>
                  <a:schemeClr val="tx1"/>
                </a:solidFill>
                <a:effectLst/>
                <a:latin typeface="+mn-lt"/>
                <a:ea typeface="+mn-ea"/>
                <a:cs typeface="+mn-cs"/>
              </a:rPr>
              <a:t> </a:t>
            </a:r>
            <a:r>
              <a:rPr lang="es-ES" sz="1200" dirty="0" smtClean="0"/>
              <a:t>es la manera en la que la vinculación de las EFS con sus grupos de interés externos contribuye al refuerzo de los sistemas para la rendición de cuentas.</a:t>
            </a:r>
            <a:endParaRPr lang="en-GB" sz="1200" dirty="0" smtClean="0"/>
          </a:p>
          <a:p>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B9C9F91-E858-4793-9D18-F4EF02C6E30C}" type="slidenum">
              <a:rPr lang="en-GB" smtClean="0"/>
              <a:pPr/>
              <a:t>10</a:t>
            </a:fld>
            <a:endParaRPr lang="en-GB"/>
          </a:p>
        </p:txBody>
      </p:sp>
    </p:spTree>
    <p:extLst>
      <p:ext uri="{BB962C8B-B14F-4D97-AF65-F5344CB8AC3E}">
        <p14:creationId xmlns:p14="http://schemas.microsoft.com/office/powerpoint/2010/main" val="2696364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smtClean="0">
                <a:solidFill>
                  <a:schemeClr val="tx1"/>
                </a:solidFill>
                <a:effectLst/>
                <a:latin typeface="+mn-lt"/>
                <a:ea typeface="+mn-ea"/>
                <a:cs typeface="+mn-cs"/>
              </a:rPr>
              <a:t>Involucrar a expertos (antiguos auditores) que han participado en proceso de </a:t>
            </a:r>
            <a:r>
              <a:rPr lang="es-ES_tradnl" sz="1200" kern="1200" dirty="0" err="1" smtClean="0">
                <a:solidFill>
                  <a:schemeClr val="tx1"/>
                </a:solidFill>
                <a:effectLst/>
                <a:latin typeface="+mn-lt"/>
                <a:ea typeface="+mn-ea"/>
                <a:cs typeface="+mn-cs"/>
              </a:rPr>
              <a:t>participacion</a:t>
            </a:r>
            <a:r>
              <a:rPr lang="es-ES_tradnl" sz="1200" kern="1200" dirty="0" smtClean="0">
                <a:solidFill>
                  <a:schemeClr val="tx1"/>
                </a:solidFill>
                <a:effectLst/>
                <a:latin typeface="+mn-lt"/>
                <a:ea typeface="+mn-ea"/>
                <a:cs typeface="+mn-cs"/>
              </a:rPr>
              <a:t> ciudadana para que </a:t>
            </a:r>
            <a:r>
              <a:rPr lang="es-ES_tradnl" sz="1200" kern="1200" dirty="0" err="1" smtClean="0">
                <a:solidFill>
                  <a:schemeClr val="tx1"/>
                </a:solidFill>
                <a:effectLst/>
                <a:latin typeface="+mn-lt"/>
                <a:ea typeface="+mn-ea"/>
                <a:cs typeface="+mn-cs"/>
              </a:rPr>
              <a:t>dian</a:t>
            </a:r>
            <a:r>
              <a:rPr lang="es-ES_tradnl" sz="1200" kern="1200" dirty="0" smtClean="0">
                <a:solidFill>
                  <a:schemeClr val="tx1"/>
                </a:solidFill>
                <a:effectLst/>
                <a:latin typeface="+mn-lt"/>
                <a:ea typeface="+mn-ea"/>
                <a:cs typeface="+mn-cs"/>
              </a:rPr>
              <a:t> su </a:t>
            </a:r>
            <a:r>
              <a:rPr lang="es-ES_tradnl" sz="1200" kern="1200" dirty="0" err="1" smtClean="0">
                <a:solidFill>
                  <a:schemeClr val="tx1"/>
                </a:solidFill>
                <a:effectLst/>
                <a:latin typeface="+mn-lt"/>
                <a:ea typeface="+mn-ea"/>
                <a:cs typeface="+mn-cs"/>
              </a:rPr>
              <a:t>opinion</a:t>
            </a:r>
            <a:r>
              <a:rPr lang="es-ES_tradnl" sz="1200" kern="1200" dirty="0" smtClean="0">
                <a:solidFill>
                  <a:schemeClr val="tx1"/>
                </a:solidFill>
                <a:effectLst/>
                <a:latin typeface="+mn-lt"/>
                <a:ea typeface="+mn-ea"/>
                <a:cs typeface="+mn-cs"/>
              </a:rPr>
              <a:t> con respecto a la propuestas desarrolladas y permitan realizar las mejoría continua de las iniciativas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chemeClr val="accent6">
                  <a:lumMod val="75000"/>
                </a:schemeClr>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rgbClr val="00B29C"/>
                </a:solidFill>
                <a:latin typeface="+mn-lt"/>
                <a:ea typeface="+mn-ea"/>
                <a:cs typeface="+mn-cs"/>
              </a:rPr>
              <a:t>For</a:t>
            </a:r>
            <a:r>
              <a:rPr lang="en-GB" sz="1200" b="1" kern="1200" baseline="0" dirty="0" smtClean="0">
                <a:solidFill>
                  <a:srgbClr val="00B29C"/>
                </a:solidFill>
                <a:latin typeface="+mn-lt"/>
                <a:ea typeface="+mn-ea"/>
                <a:cs typeface="+mn-cs"/>
              </a:rPr>
              <a:t> instance: under which conditions your communication strategy will reach the right groups? What US social media story can tell us?</a:t>
            </a:r>
            <a:endParaRPr lang="en-GB" sz="1200" b="1" kern="1200" dirty="0" smtClean="0">
              <a:solidFill>
                <a:srgbClr val="00B29C"/>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11</a:t>
            </a:fld>
            <a:endParaRPr lang="en-GB"/>
          </a:p>
        </p:txBody>
      </p:sp>
    </p:spTree>
    <p:extLst>
      <p:ext uri="{BB962C8B-B14F-4D97-AF65-F5344CB8AC3E}">
        <p14:creationId xmlns:p14="http://schemas.microsoft.com/office/powerpoint/2010/main" val="3335490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La </a:t>
            </a:r>
            <a:r>
              <a:rPr lang="en-GB" sz="1200" kern="1200" dirty="0" err="1" smtClean="0">
                <a:solidFill>
                  <a:schemeClr val="tx1"/>
                </a:solidFill>
                <a:effectLst/>
                <a:latin typeface="+mn-lt"/>
                <a:ea typeface="+mn-ea"/>
                <a:cs typeface="+mn-cs"/>
              </a:rPr>
              <a:t>encuesta</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indica</a:t>
            </a:r>
            <a:r>
              <a:rPr lang="en-GB" sz="1200" kern="1200" dirty="0" smtClean="0">
                <a:solidFill>
                  <a:schemeClr val="tx1"/>
                </a:solidFill>
                <a:effectLst/>
                <a:latin typeface="+mn-lt"/>
                <a:ea typeface="+mn-ea"/>
                <a:cs typeface="+mn-cs"/>
              </a:rPr>
              <a:t> que las EFS, </a:t>
            </a:r>
            <a:r>
              <a:rPr lang="en-GB" sz="1200" kern="1200" dirty="0" err="1" smtClean="0">
                <a:solidFill>
                  <a:schemeClr val="tx1"/>
                </a:solidFill>
                <a:effectLst/>
                <a:latin typeface="+mn-lt"/>
                <a:ea typeface="+mn-ea"/>
                <a:cs typeface="+mn-cs"/>
              </a:rPr>
              <a: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aprticular</a:t>
            </a:r>
            <a:r>
              <a:rPr lang="en-GB" sz="1200" kern="120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AL, </a:t>
            </a:r>
            <a:r>
              <a:rPr lang="en-GB" sz="1200" kern="1200" baseline="0" dirty="0" err="1" smtClean="0">
                <a:solidFill>
                  <a:schemeClr val="tx1"/>
                </a:solidFill>
                <a:effectLst/>
                <a:latin typeface="+mn-lt"/>
                <a:ea typeface="+mn-ea"/>
                <a:cs typeface="+mn-cs"/>
              </a:rPr>
              <a:t>han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acqueirdo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muy</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buenas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practicas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acercamiento</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los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ciudadanos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pero</a:t>
            </a:r>
            <a:r>
              <a:rPr lang="en-GB" sz="1200" kern="1200" baseline="0" dirty="0" smtClean="0">
                <a:solidFill>
                  <a:schemeClr val="tx1"/>
                </a:solidFill>
                <a:effectLst/>
                <a:latin typeface="+mn-lt"/>
                <a:ea typeface="+mn-ea"/>
                <a:cs typeface="+mn-cs"/>
              </a:rPr>
              <a:t> el </a:t>
            </a:r>
            <a:r>
              <a:rPr lang="en-GB" sz="1200" kern="1200" baseline="0" dirty="0" err="1" smtClean="0">
                <a:solidFill>
                  <a:schemeClr val="tx1"/>
                </a:solidFill>
                <a:effectLst/>
                <a:latin typeface="+mn-lt"/>
                <a:ea typeface="+mn-ea"/>
                <a:cs typeface="+mn-cs"/>
              </a:rPr>
              <a:t>conocimiento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generado</a:t>
            </a:r>
            <a:r>
              <a:rPr lang="en-GB" sz="1200" kern="1200" baseline="0" dirty="0" smtClean="0">
                <a:solidFill>
                  <a:schemeClr val="tx1"/>
                </a:solidFill>
                <a:effectLst/>
                <a:latin typeface="+mn-lt"/>
                <a:ea typeface="+mn-ea"/>
                <a:cs typeface="+mn-cs"/>
              </a:rPr>
              <a:t> no </a:t>
            </a:r>
            <a:r>
              <a:rPr lang="en-GB" sz="1200" kern="1200" baseline="0" dirty="0" err="1" smtClean="0">
                <a:solidFill>
                  <a:schemeClr val="tx1"/>
                </a:solidFill>
                <a:effectLst/>
                <a:latin typeface="+mn-lt"/>
                <a:ea typeface="+mn-ea"/>
                <a:cs typeface="+mn-cs"/>
              </a:rPr>
              <a:t>esta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sistematisado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ni</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facilment</a:t>
            </a:r>
            <a:r>
              <a:rPr lang="en-GB" sz="1200" kern="1200" baseline="0" dirty="0" smtClean="0">
                <a:solidFill>
                  <a:schemeClr val="tx1"/>
                </a:solidFill>
                <a:effectLst/>
                <a:latin typeface="+mn-lt"/>
                <a:ea typeface="+mn-ea"/>
                <a:cs typeface="+mn-cs"/>
              </a:rPr>
              <a:t> accessible para </a:t>
            </a:r>
            <a:r>
              <a:rPr lang="en-GB" sz="1200" kern="1200" baseline="0" dirty="0" err="1" smtClean="0">
                <a:solidFill>
                  <a:schemeClr val="tx1"/>
                </a:solidFill>
                <a:effectLst/>
                <a:latin typeface="+mn-lt"/>
                <a:ea typeface="+mn-ea"/>
                <a:cs typeface="+mn-cs"/>
              </a:rPr>
              <a:t>los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otros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paises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Ademas</a:t>
            </a:r>
            <a:r>
              <a:rPr lang="en-GB" sz="1200" kern="1200" baseline="0" dirty="0" smtClean="0">
                <a:solidFill>
                  <a:schemeClr val="tx1"/>
                </a:solidFill>
                <a:effectLst/>
                <a:latin typeface="+mn-lt"/>
                <a:ea typeface="+mn-ea"/>
                <a:cs typeface="+mn-cs"/>
              </a:rPr>
              <a:t>, la </a:t>
            </a:r>
            <a:r>
              <a:rPr lang="en-GB" sz="1200" kern="1200" baseline="0" dirty="0" err="1" smtClean="0">
                <a:solidFill>
                  <a:schemeClr val="tx1"/>
                </a:solidFill>
                <a:effectLst/>
                <a:latin typeface="+mn-lt"/>
                <a:ea typeface="+mn-ea"/>
                <a:cs typeface="+mn-cs"/>
              </a:rPr>
              <a:t>encuesta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indica</a:t>
            </a:r>
            <a:r>
              <a:rPr lang="en-GB" sz="1200" kern="1200" baseline="0" dirty="0" smtClean="0">
                <a:solidFill>
                  <a:schemeClr val="tx1"/>
                </a:solidFill>
                <a:effectLst/>
                <a:latin typeface="+mn-lt"/>
                <a:ea typeface="+mn-ea"/>
                <a:cs typeface="+mn-cs"/>
              </a:rPr>
              <a:t> que hay mas </a:t>
            </a:r>
            <a:r>
              <a:rPr lang="en-GB" sz="1200" kern="1200" baseline="0" dirty="0" err="1" smtClean="0">
                <a:solidFill>
                  <a:schemeClr val="tx1"/>
                </a:solidFill>
                <a:effectLst/>
                <a:latin typeface="+mn-lt"/>
                <a:ea typeface="+mn-ea"/>
                <a:cs typeface="+mn-cs"/>
              </a:rPr>
              <a:t>aprendimiento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sobre</a:t>
            </a:r>
            <a:r>
              <a:rPr lang="en-GB" sz="1200" kern="1200" baseline="0" dirty="0" smtClean="0">
                <a:solidFill>
                  <a:schemeClr val="tx1"/>
                </a:solidFill>
                <a:effectLst/>
                <a:latin typeface="+mn-lt"/>
                <a:ea typeface="+mn-ea"/>
                <a:cs typeface="+mn-cs"/>
              </a:rPr>
              <a:t> las </a:t>
            </a:r>
            <a:r>
              <a:rPr lang="en-GB" sz="1200" kern="1200" baseline="0" dirty="0" err="1" smtClean="0">
                <a:solidFill>
                  <a:schemeClr val="tx1"/>
                </a:solidFill>
                <a:effectLst/>
                <a:latin typeface="+mn-lt"/>
                <a:ea typeface="+mn-ea"/>
                <a:cs typeface="+mn-cs"/>
              </a:rPr>
              <a:t>practicas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colaboracion</a:t>
            </a:r>
            <a:r>
              <a:rPr lang="en-GB" sz="1200" kern="1200" baseline="0" dirty="0" smtClean="0">
                <a:solidFill>
                  <a:schemeClr val="tx1"/>
                </a:solidFill>
                <a:effectLst/>
                <a:latin typeface="+mn-lt"/>
                <a:ea typeface="+mn-ea"/>
                <a:cs typeface="+mn-cs"/>
              </a:rPr>
              <a:t> con Las OSC que con el </a:t>
            </a:r>
            <a:r>
              <a:rPr lang="en-GB" sz="1200" kern="1200" baseline="0" dirty="0" err="1" smtClean="0">
                <a:solidFill>
                  <a:schemeClr val="tx1"/>
                </a:solidFill>
                <a:effectLst/>
                <a:latin typeface="+mn-lt"/>
                <a:ea typeface="+mn-ea"/>
                <a:cs typeface="+mn-cs"/>
              </a:rPr>
              <a:t>parlamento</a:t>
            </a:r>
            <a:r>
              <a:rPr lang="en-GB" sz="1200" kern="1200" baseline="0" dirty="0" smtClean="0">
                <a:solidFill>
                  <a:schemeClr val="tx1"/>
                </a:solidFill>
                <a:effectLst/>
                <a:latin typeface="+mn-lt"/>
                <a:ea typeface="+mn-ea"/>
                <a:cs typeface="+mn-cs"/>
              </a:rPr>
              <a:t>, y </a:t>
            </a:r>
            <a:r>
              <a:rPr lang="en-GB" sz="1200" kern="1200" baseline="0" dirty="0" err="1" smtClean="0">
                <a:solidFill>
                  <a:schemeClr val="tx1"/>
                </a:solidFill>
                <a:effectLst/>
                <a:latin typeface="+mn-lt"/>
                <a:ea typeface="+mn-ea"/>
                <a:cs typeface="+mn-cs"/>
              </a:rPr>
              <a:t>aun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menos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sobre</a:t>
            </a:r>
            <a:r>
              <a:rPr lang="en-GB" sz="1200" kern="1200" baseline="0" dirty="0" smtClean="0">
                <a:solidFill>
                  <a:schemeClr val="tx1"/>
                </a:solidFill>
                <a:effectLst/>
                <a:latin typeface="+mn-lt"/>
                <a:ea typeface="+mn-ea"/>
                <a:cs typeface="+mn-cs"/>
              </a:rPr>
              <a:t> la </a:t>
            </a:r>
            <a:r>
              <a:rPr lang="en-GB" sz="1200" kern="1200" baseline="0" dirty="0" err="1" smtClean="0">
                <a:solidFill>
                  <a:schemeClr val="tx1"/>
                </a:solidFill>
                <a:effectLst/>
                <a:latin typeface="+mn-lt"/>
                <a:ea typeface="+mn-ea"/>
                <a:cs typeface="+mn-cs"/>
              </a:rPr>
              <a:t>dinamica</a:t>
            </a:r>
            <a:r>
              <a:rPr lang="en-GB" sz="1200" kern="1200" baseline="0" dirty="0" smtClean="0">
                <a:solidFill>
                  <a:schemeClr val="tx1"/>
                </a:solidFill>
                <a:effectLst/>
                <a:latin typeface="+mn-lt"/>
                <a:ea typeface="+mn-ea"/>
                <a:cs typeface="+mn-cs"/>
              </a:rPr>
              <a:t> entre </a:t>
            </a:r>
            <a:r>
              <a:rPr lang="en-GB" sz="1200" kern="1200" baseline="0" dirty="0" err="1" smtClean="0">
                <a:solidFill>
                  <a:schemeClr val="tx1"/>
                </a:solidFill>
                <a:effectLst/>
                <a:latin typeface="+mn-lt"/>
                <a:ea typeface="+mn-ea"/>
                <a:cs typeface="+mn-cs"/>
              </a:rPr>
              <a:t>todos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actores</a:t>
            </a:r>
            <a:r>
              <a:rPr lang="en-GB" sz="1200" kern="1200" baseline="0" dirty="0" smtClean="0">
                <a:solidFill>
                  <a:schemeClr val="tx1"/>
                </a:solidFill>
                <a:effectLst/>
                <a:latin typeface="+mn-lt"/>
                <a:ea typeface="+mn-ea"/>
                <a:cs typeface="+mn-cs"/>
              </a:rPr>
              <a:t> del </a:t>
            </a:r>
            <a:r>
              <a:rPr lang="en-GB" sz="1200" kern="1200" baseline="0" dirty="0" err="1" smtClean="0">
                <a:solidFill>
                  <a:schemeClr val="tx1"/>
                </a:solidFill>
                <a:effectLst/>
                <a:latin typeface="+mn-lt"/>
                <a:ea typeface="+mn-ea"/>
                <a:cs typeface="+mn-cs"/>
              </a:rPr>
              <a:t>sistema</a:t>
            </a:r>
            <a:r>
              <a:rPr lang="en-GB" sz="1200" kern="1200" baseline="0" dirty="0" smtClean="0">
                <a:solidFill>
                  <a:schemeClr val="tx1"/>
                </a:solidFill>
                <a:effectLst/>
                <a:latin typeface="+mn-lt"/>
                <a:ea typeface="+mn-ea"/>
                <a:cs typeface="+mn-cs"/>
              </a:rPr>
              <a:t> de accountability y </a:t>
            </a:r>
            <a:r>
              <a:rPr lang="en-GB" sz="1200" kern="1200" baseline="0" dirty="0" err="1" smtClean="0">
                <a:solidFill>
                  <a:schemeClr val="tx1"/>
                </a:solidFill>
                <a:effectLst/>
                <a:latin typeface="+mn-lt"/>
                <a:ea typeface="+mn-ea"/>
                <a:cs typeface="+mn-cs"/>
              </a:rPr>
              <a:t>como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contribuyen</a:t>
            </a:r>
            <a:r>
              <a:rPr lang="en-GB" sz="1200" kern="1200" baseline="0" dirty="0" smtClean="0">
                <a:solidFill>
                  <a:schemeClr val="tx1"/>
                </a:solidFill>
                <a:effectLst/>
                <a:latin typeface="+mn-lt"/>
                <a:ea typeface="+mn-ea"/>
                <a:cs typeface="+mn-cs"/>
              </a:rPr>
              <a:t> a </a:t>
            </a:r>
            <a:r>
              <a:rPr lang="en-GB" sz="1200" kern="1200" baseline="0" dirty="0" err="1" smtClean="0">
                <a:solidFill>
                  <a:schemeClr val="tx1"/>
                </a:solidFill>
                <a:effectLst/>
                <a:latin typeface="+mn-lt"/>
                <a:ea typeface="+mn-ea"/>
                <a:cs typeface="+mn-cs"/>
              </a:rPr>
              <a:t>procesos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cambios</a:t>
            </a:r>
            <a:r>
              <a:rPr lang="en-GB" sz="1200" kern="1200" baseline="0" dirty="0" smtClean="0">
                <a:solidFill>
                  <a:schemeClr val="tx1"/>
                </a:solidFill>
                <a:effectLst/>
                <a:latin typeface="+mn-lt"/>
                <a:ea typeface="+mn-ea"/>
                <a:cs typeface="+mn-cs"/>
              </a:rPr>
              <a:t>.</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 L. el GTPC ha </a:t>
            </a:r>
            <a:r>
              <a:rPr lang="en-GB" sz="1200" kern="1200" baseline="0" dirty="0" err="1" smtClean="0">
                <a:solidFill>
                  <a:schemeClr val="tx1"/>
                </a:solidFill>
                <a:effectLst/>
                <a:latin typeface="+mn-lt"/>
                <a:ea typeface="+mn-ea"/>
                <a:cs typeface="+mn-cs"/>
              </a:rPr>
              <a:t>producido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recomandaciones</a:t>
            </a:r>
            <a:r>
              <a:rPr lang="en-GB" sz="1200" kern="1200" baseline="0" dirty="0" smtClean="0">
                <a:solidFill>
                  <a:schemeClr val="tx1"/>
                </a:solidFill>
                <a:effectLst/>
                <a:latin typeface="+mn-lt"/>
                <a:ea typeface="+mn-ea"/>
                <a:cs typeface="+mn-cs"/>
              </a:rPr>
              <a:t> para </a:t>
            </a:r>
            <a:r>
              <a:rPr lang="en-GB" sz="1200" kern="1200" baseline="0" dirty="0" err="1" smtClean="0">
                <a:solidFill>
                  <a:schemeClr val="tx1"/>
                </a:solidFill>
                <a:effectLst/>
                <a:latin typeface="+mn-lt"/>
                <a:ea typeface="+mn-ea"/>
                <a:cs typeface="+mn-cs"/>
              </a:rPr>
              <a:t>acercar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ciudadanos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tanto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tema</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transparencia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como</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participacion</a:t>
            </a:r>
            <a:r>
              <a:rPr lang="en-GB"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err="1" smtClean="0">
                <a:solidFill>
                  <a:schemeClr val="tx1"/>
                </a:solidFill>
                <a:effectLst/>
                <a:latin typeface="+mn-lt"/>
                <a:ea typeface="+mn-ea"/>
                <a:cs typeface="+mn-cs"/>
              </a:rPr>
              <a:t>Esa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alianca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permitiria</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sistematizar</a:t>
            </a:r>
            <a:r>
              <a:rPr lang="en-GB" sz="1200" kern="1200" baseline="0" dirty="0" smtClean="0">
                <a:solidFill>
                  <a:schemeClr val="tx1"/>
                </a:solidFill>
                <a:effectLst/>
                <a:latin typeface="+mn-lt"/>
                <a:ea typeface="+mn-ea"/>
                <a:cs typeface="+mn-cs"/>
              </a:rPr>
              <a:t> el </a:t>
            </a:r>
            <a:r>
              <a:rPr lang="en-GB" sz="1200" kern="1200" baseline="0" dirty="0" err="1" smtClean="0">
                <a:solidFill>
                  <a:schemeClr val="tx1"/>
                </a:solidFill>
                <a:effectLst/>
                <a:latin typeface="+mn-lt"/>
                <a:ea typeface="+mn-ea"/>
                <a:cs typeface="+mn-cs"/>
              </a:rPr>
              <a:t>conocimiento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generado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sobre</a:t>
            </a:r>
            <a:r>
              <a:rPr lang="en-GB" sz="1200" kern="1200" baseline="0" dirty="0" smtClean="0">
                <a:solidFill>
                  <a:schemeClr val="tx1"/>
                </a:solidFill>
                <a:effectLst/>
                <a:latin typeface="+mn-lt"/>
                <a:ea typeface="+mn-ea"/>
                <a:cs typeface="+mn-cs"/>
              </a:rPr>
              <a:t> las </a:t>
            </a:r>
            <a:r>
              <a:rPr lang="en-GB" sz="1200" kern="1200" baseline="0" dirty="0" err="1" smtClean="0">
                <a:solidFill>
                  <a:schemeClr val="tx1"/>
                </a:solidFill>
                <a:effectLst/>
                <a:latin typeface="+mn-lt"/>
                <a:ea typeface="+mn-ea"/>
                <a:cs typeface="+mn-cs"/>
              </a:rPr>
              <a:t>practicas</a:t>
            </a:r>
            <a:r>
              <a:rPr lang="en-GB" sz="1200" kern="1200" baseline="0" dirty="0" smtClean="0">
                <a:solidFill>
                  <a:schemeClr val="tx1"/>
                </a:solidFill>
                <a:effectLst/>
                <a:latin typeface="+mn-lt"/>
                <a:ea typeface="+mn-ea"/>
                <a:cs typeface="+mn-cs"/>
              </a:rPr>
              <a:t> con </a:t>
            </a:r>
            <a:r>
              <a:rPr lang="en-GB" sz="1200" kern="1200" baseline="0" dirty="0" err="1" smtClean="0">
                <a:solidFill>
                  <a:schemeClr val="tx1"/>
                </a:solidFill>
                <a:effectLst/>
                <a:latin typeface="+mn-lt"/>
                <a:ea typeface="+mn-ea"/>
                <a:cs typeface="+mn-cs"/>
              </a:rPr>
              <a:t>los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actores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externos</a:t>
            </a:r>
            <a:r>
              <a:rPr lang="en-GB" sz="1200" kern="1200" baseline="0" dirty="0" smtClean="0">
                <a:solidFill>
                  <a:schemeClr val="tx1"/>
                </a:solidFill>
                <a:effectLst/>
                <a:latin typeface="+mn-lt"/>
                <a:ea typeface="+mn-ea"/>
                <a:cs typeface="+mn-cs"/>
              </a:rPr>
              <a:t> y </a:t>
            </a:r>
            <a:r>
              <a:rPr lang="en-GB" sz="1200" kern="1200" baseline="0" dirty="0" err="1" smtClean="0">
                <a:solidFill>
                  <a:schemeClr val="tx1"/>
                </a:solidFill>
                <a:effectLst/>
                <a:latin typeface="+mn-lt"/>
                <a:ea typeface="+mn-ea"/>
                <a:cs typeface="+mn-cs"/>
              </a:rPr>
              <a:t>desarrollar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nuevas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propuestas</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manera</a:t>
            </a:r>
            <a:r>
              <a:rPr lang="en-GB" sz="1200" kern="1200" baseline="0" dirty="0" smtClean="0">
                <a:solidFill>
                  <a:schemeClr val="tx1"/>
                </a:solidFill>
                <a:effectLst/>
                <a:latin typeface="+mn-lt"/>
                <a:ea typeface="+mn-ea"/>
                <a:cs typeface="+mn-cs"/>
              </a:rPr>
              <a:t> mas </a:t>
            </a:r>
            <a:r>
              <a:rPr lang="en-GB" sz="1200" kern="1200" baseline="0" dirty="0" err="1" smtClean="0">
                <a:solidFill>
                  <a:schemeClr val="tx1"/>
                </a:solidFill>
                <a:effectLst/>
                <a:latin typeface="+mn-lt"/>
                <a:ea typeface="+mn-ea"/>
                <a:cs typeface="+mn-cs"/>
              </a:rPr>
              <a:t>inclusiva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como</a:t>
            </a:r>
            <a:r>
              <a:rPr lang="en-GB" sz="1200" kern="1200" baseline="0" dirty="0" smtClean="0">
                <a:solidFill>
                  <a:schemeClr val="tx1"/>
                </a:solidFill>
                <a:effectLst/>
                <a:latin typeface="+mn-lt"/>
                <a:ea typeface="+mn-ea"/>
                <a:cs typeface="+mn-cs"/>
              </a:rPr>
              <a:t> </a:t>
            </a:r>
            <a:r>
              <a:rPr lang="es-ES_tradnl" sz="1200" kern="1200" dirty="0" smtClean="0">
                <a:solidFill>
                  <a:schemeClr val="tx1"/>
                </a:solidFill>
                <a:effectLst/>
                <a:latin typeface="+mn-lt"/>
                <a:ea typeface="+mn-ea"/>
                <a:cs typeface="+mn-cs"/>
              </a:rPr>
              <a:t>No es posible realizar procesos de participación ciudadana sin la opinión de quienes participan en las iniciativas propuestas.</a:t>
            </a:r>
            <a:r>
              <a:rPr lang="es-ES_tradnl" sz="1200" kern="1200" baseline="0" dirty="0" smtClean="0">
                <a:solidFill>
                  <a:schemeClr val="tx1"/>
                </a:solidFill>
                <a:effectLst/>
                <a:latin typeface="+mn-lt"/>
                <a:ea typeface="+mn-ea"/>
                <a:cs typeface="+mn-cs"/>
              </a:rPr>
              <a:t> </a:t>
            </a: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smtClean="0">
                <a:solidFill>
                  <a:schemeClr val="tx1"/>
                </a:solidFill>
                <a:effectLst/>
                <a:latin typeface="+mn-lt"/>
                <a:ea typeface="+mn-ea"/>
                <a:cs typeface="+mn-cs"/>
              </a:rPr>
              <a:t>Involucrar a expertos (antiguos auditores) que han participado en proceso de </a:t>
            </a:r>
            <a:r>
              <a:rPr lang="es-ES_tradnl" sz="1200" kern="1200" dirty="0" err="1" smtClean="0">
                <a:solidFill>
                  <a:schemeClr val="tx1"/>
                </a:solidFill>
                <a:effectLst/>
                <a:latin typeface="+mn-lt"/>
                <a:ea typeface="+mn-ea"/>
                <a:cs typeface="+mn-cs"/>
              </a:rPr>
              <a:t>participacion</a:t>
            </a:r>
            <a:r>
              <a:rPr lang="es-ES_tradnl" sz="1200" kern="1200" dirty="0" smtClean="0">
                <a:solidFill>
                  <a:schemeClr val="tx1"/>
                </a:solidFill>
                <a:effectLst/>
                <a:latin typeface="+mn-lt"/>
                <a:ea typeface="+mn-ea"/>
                <a:cs typeface="+mn-cs"/>
              </a:rPr>
              <a:t> ciudadana para que </a:t>
            </a:r>
            <a:r>
              <a:rPr lang="es-ES_tradnl" sz="1200" kern="1200" dirty="0" err="1" smtClean="0">
                <a:solidFill>
                  <a:schemeClr val="tx1"/>
                </a:solidFill>
                <a:effectLst/>
                <a:latin typeface="+mn-lt"/>
                <a:ea typeface="+mn-ea"/>
                <a:cs typeface="+mn-cs"/>
              </a:rPr>
              <a:t>dian</a:t>
            </a:r>
            <a:r>
              <a:rPr lang="es-ES_tradnl" sz="1200" kern="1200" dirty="0" smtClean="0">
                <a:solidFill>
                  <a:schemeClr val="tx1"/>
                </a:solidFill>
                <a:effectLst/>
                <a:latin typeface="+mn-lt"/>
                <a:ea typeface="+mn-ea"/>
                <a:cs typeface="+mn-cs"/>
              </a:rPr>
              <a:t> su </a:t>
            </a:r>
            <a:r>
              <a:rPr lang="es-ES_tradnl" sz="1200" kern="1200" dirty="0" err="1" smtClean="0">
                <a:solidFill>
                  <a:schemeClr val="tx1"/>
                </a:solidFill>
                <a:effectLst/>
                <a:latin typeface="+mn-lt"/>
                <a:ea typeface="+mn-ea"/>
                <a:cs typeface="+mn-cs"/>
              </a:rPr>
              <a:t>opinion</a:t>
            </a:r>
            <a:r>
              <a:rPr lang="es-ES_tradnl" sz="1200" kern="1200" dirty="0" smtClean="0">
                <a:solidFill>
                  <a:schemeClr val="tx1"/>
                </a:solidFill>
                <a:effectLst/>
                <a:latin typeface="+mn-lt"/>
                <a:ea typeface="+mn-ea"/>
                <a:cs typeface="+mn-cs"/>
              </a:rPr>
              <a:t> con respecto a la propuestas desarrolladas y permitan realizar las mejoría continua de las iniciativas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chemeClr val="accent6">
                  <a:lumMod val="75000"/>
                </a:schemeClr>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rgbClr val="00B29C"/>
                </a:solidFill>
                <a:latin typeface="+mn-lt"/>
                <a:ea typeface="+mn-ea"/>
                <a:cs typeface="+mn-cs"/>
              </a:rPr>
              <a:t>For</a:t>
            </a:r>
            <a:r>
              <a:rPr lang="en-GB" sz="1200" b="1" kern="1200" baseline="0" dirty="0" smtClean="0">
                <a:solidFill>
                  <a:srgbClr val="00B29C"/>
                </a:solidFill>
                <a:latin typeface="+mn-lt"/>
                <a:ea typeface="+mn-ea"/>
                <a:cs typeface="+mn-cs"/>
              </a:rPr>
              <a:t> instance: under which conditions your communication strategy will reach the right groups? What US social media story can tell us?</a:t>
            </a:r>
            <a:endParaRPr lang="en-GB" sz="1200" b="1" kern="1200" dirty="0" smtClean="0">
              <a:solidFill>
                <a:srgbClr val="00B29C"/>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12</a:t>
            </a:fld>
            <a:endParaRPr lang="en-GB"/>
          </a:p>
        </p:txBody>
      </p:sp>
    </p:spTree>
    <p:extLst>
      <p:ext uri="{BB962C8B-B14F-4D97-AF65-F5344CB8AC3E}">
        <p14:creationId xmlns:p14="http://schemas.microsoft.com/office/powerpoint/2010/main" val="3287463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DISENO del plan: </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err="1" smtClean="0"/>
              <a:t>Cuales</a:t>
            </a:r>
            <a:r>
              <a:rPr lang="en-GB" baseline="0" dirty="0" smtClean="0"/>
              <a:t> </a:t>
            </a:r>
            <a:r>
              <a:rPr lang="en-GB" baseline="0" dirty="0" err="1" smtClean="0"/>
              <a:t>productos</a:t>
            </a:r>
            <a:r>
              <a:rPr lang="en-GB" baseline="0" dirty="0" smtClean="0"/>
              <a:t>? (i.e. </a:t>
            </a:r>
            <a:r>
              <a:rPr lang="en-GB" baseline="0" dirty="0" err="1" smtClean="0"/>
              <a:t>estrategias</a:t>
            </a:r>
            <a:r>
              <a:rPr lang="en-GB" baseline="0" dirty="0" smtClean="0"/>
              <a:t> </a:t>
            </a:r>
            <a:r>
              <a:rPr lang="en-GB" baseline="0" dirty="0" err="1" smtClean="0"/>
              <a:t>conjuntas</a:t>
            </a:r>
            <a:r>
              <a:rPr lang="en-GB" baseline="0" dirty="0" smtClean="0"/>
              <a:t> de </a:t>
            </a:r>
            <a:r>
              <a:rPr lang="en-GB" baseline="0" dirty="0" err="1" smtClean="0"/>
              <a:t>comunicacion</a:t>
            </a:r>
            <a:r>
              <a:rPr lang="en-GB" baseline="0" dirty="0" smtClean="0"/>
              <a:t>, </a:t>
            </a:r>
            <a:r>
              <a:rPr lang="en-GB" baseline="0" dirty="0" err="1" smtClean="0"/>
              <a:t>alcanze</a:t>
            </a:r>
            <a:r>
              <a:rPr lang="en-GB" baseline="0" dirty="0" smtClean="0"/>
              <a:t>, </a:t>
            </a:r>
            <a:r>
              <a:rPr lang="en-GB" baseline="0" dirty="0" err="1" smtClean="0"/>
              <a:t>metas</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smtClean="0">
                <a:solidFill>
                  <a:schemeClr val="tx1"/>
                </a:solidFill>
                <a:effectLst/>
                <a:latin typeface="+mn-lt"/>
                <a:ea typeface="+mn-ea"/>
                <a:cs typeface="+mn-cs"/>
              </a:rPr>
              <a:t>Cuales beneficios se esperan y como se van a medir? Indicadores de resultado, de impacto y de evaluación</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13</a:t>
            </a:fld>
            <a:endParaRPr lang="en-GB"/>
          </a:p>
        </p:txBody>
      </p:sp>
    </p:spTree>
    <p:extLst>
      <p:ext uri="{BB962C8B-B14F-4D97-AF65-F5344CB8AC3E}">
        <p14:creationId xmlns:p14="http://schemas.microsoft.com/office/powerpoint/2010/main" val="2696364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0" dirty="0" err="1" smtClean="0"/>
              <a:t>Complementar</a:t>
            </a:r>
            <a:r>
              <a:rPr lang="en-GB" b="0" baseline="0" dirty="0" smtClean="0"/>
              <a:t> al </a:t>
            </a:r>
            <a:r>
              <a:rPr lang="en-GB" b="0" baseline="0" dirty="0" err="1" smtClean="0"/>
              <a:t>conocimiento</a:t>
            </a:r>
            <a:r>
              <a:rPr lang="en-GB" b="0" baseline="0" dirty="0" smtClean="0"/>
              <a:t> </a:t>
            </a:r>
            <a:r>
              <a:rPr lang="en-GB" b="0" baseline="0" dirty="0" err="1" smtClean="0"/>
              <a:t>producido</a:t>
            </a:r>
            <a:r>
              <a:rPr lang="en-GB" b="0" baseline="0" dirty="0" smtClean="0"/>
              <a:t> </a:t>
            </a:r>
            <a:r>
              <a:rPr lang="en-GB" b="0" baseline="0" dirty="0" err="1" smtClean="0"/>
              <a:t>por</a:t>
            </a:r>
            <a:r>
              <a:rPr lang="en-GB" b="1" baseline="0" dirty="0" smtClean="0"/>
              <a:t> </a:t>
            </a:r>
            <a:r>
              <a:rPr lang="en-GB" sz="1200" kern="1200" baseline="0" dirty="0" smtClean="0">
                <a:solidFill>
                  <a:schemeClr val="tx1"/>
                </a:solidFill>
                <a:effectLst/>
                <a:latin typeface="+mn-lt"/>
                <a:ea typeface="+mn-ea"/>
                <a:cs typeface="+mn-cs"/>
              </a:rPr>
              <a:t>el GTPC de OLACEFS </a:t>
            </a:r>
            <a:r>
              <a:rPr lang="en-GB" sz="1200" kern="1200" baseline="0" dirty="0" err="1" smtClean="0">
                <a:solidFill>
                  <a:schemeClr val="tx1"/>
                </a:solidFill>
                <a:effectLst/>
                <a:latin typeface="+mn-lt"/>
                <a:ea typeface="+mn-ea"/>
                <a:cs typeface="+mn-cs"/>
              </a:rPr>
              <a:t>producido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recomandaciones</a:t>
            </a:r>
            <a:r>
              <a:rPr lang="en-GB" sz="1200" kern="1200" baseline="0" dirty="0" smtClean="0">
                <a:solidFill>
                  <a:schemeClr val="tx1"/>
                </a:solidFill>
                <a:effectLst/>
                <a:latin typeface="+mn-lt"/>
                <a:ea typeface="+mn-ea"/>
                <a:cs typeface="+mn-cs"/>
              </a:rPr>
              <a:t> para </a:t>
            </a:r>
            <a:r>
              <a:rPr lang="en-GB" sz="1200" kern="1200" baseline="0" dirty="0" err="1" smtClean="0">
                <a:solidFill>
                  <a:schemeClr val="tx1"/>
                </a:solidFill>
                <a:effectLst/>
                <a:latin typeface="+mn-lt"/>
                <a:ea typeface="+mn-ea"/>
                <a:cs typeface="+mn-cs"/>
              </a:rPr>
              <a:t>acercar</a:t>
            </a:r>
            <a:r>
              <a:rPr lang="en-GB" sz="1200" kern="1200" baseline="0" dirty="0" smtClean="0">
                <a:solidFill>
                  <a:schemeClr val="tx1"/>
                </a:solidFill>
                <a:effectLst/>
                <a:latin typeface="+mn-lt"/>
                <a:ea typeface="+mn-ea"/>
                <a:cs typeface="+mn-cs"/>
              </a:rPr>
              <a:t> los </a:t>
            </a:r>
            <a:r>
              <a:rPr lang="en-GB" sz="1200" kern="1200" baseline="0" dirty="0" err="1" smtClean="0">
                <a:solidFill>
                  <a:schemeClr val="tx1"/>
                </a:solidFill>
                <a:effectLst/>
                <a:latin typeface="+mn-lt"/>
                <a:ea typeface="+mn-ea"/>
                <a:cs typeface="+mn-cs"/>
              </a:rPr>
              <a:t>ciudadanos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tanto</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tema</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transparencia</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como</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participacion</a:t>
            </a:r>
            <a:r>
              <a:rPr lang="en-GB" sz="1200" kern="1200" baseline="0" dirty="0" smtClean="0">
                <a:solidFill>
                  <a:schemeClr val="tx1"/>
                </a:solidFill>
                <a:effectLst/>
                <a:latin typeface="+mn-lt"/>
                <a:ea typeface="+mn-ea"/>
                <a:cs typeface="+mn-cs"/>
              </a:rPr>
              <a:t>. </a:t>
            </a:r>
          </a:p>
          <a:p>
            <a:endParaRPr lang="en-GB" b="1" dirty="0" smtClean="0"/>
          </a:p>
          <a:p>
            <a:r>
              <a:rPr lang="en-GB" b="1" dirty="0" err="1" smtClean="0"/>
              <a:t>Objetivo</a:t>
            </a:r>
            <a:r>
              <a:rPr lang="en-GB" b="1" dirty="0" smtClean="0"/>
              <a:t>:</a:t>
            </a:r>
          </a:p>
          <a:p>
            <a:endParaRPr lang="en-GB"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a:t>
            </a:r>
            <a:r>
              <a:rPr lang="es-ES" sz="1200" kern="1200" dirty="0" err="1" smtClean="0">
                <a:solidFill>
                  <a:schemeClr val="tx1"/>
                </a:solidFill>
                <a:effectLst/>
                <a:latin typeface="+mn-lt"/>
                <a:ea typeface="+mn-ea"/>
                <a:cs typeface="+mn-cs"/>
              </a:rPr>
              <a:t>yudar</a:t>
            </a:r>
            <a:r>
              <a:rPr lang="es-ES" sz="1200" kern="1200" dirty="0" smtClean="0">
                <a:solidFill>
                  <a:schemeClr val="tx1"/>
                </a:solidFill>
                <a:effectLst/>
                <a:latin typeface="+mn-lt"/>
                <a:ea typeface="+mn-ea"/>
                <a:cs typeface="+mn-cs"/>
              </a:rPr>
              <a:t> a las EFS en sus decisiones relativas a la adopción y aplicación de los mecanismos de participación externa, y en la gestión de las prácticas de colaboración con actores específicos. </a:t>
            </a:r>
          </a:p>
          <a:p>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Características: </a:t>
            </a:r>
          </a:p>
          <a:p>
            <a:endParaRPr lang="es-ES" sz="1200" b="1"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s-ES" sz="1200" u="sng" kern="1200" dirty="0" smtClean="0">
                <a:solidFill>
                  <a:schemeClr val="tx1"/>
                </a:solidFill>
                <a:effectLst/>
                <a:latin typeface="+mn-lt"/>
                <a:ea typeface="+mn-ea"/>
                <a:cs typeface="+mn-cs"/>
              </a:rPr>
              <a:t>No pretende ser exhaustiva</a:t>
            </a:r>
            <a:r>
              <a:rPr lang="es-ES" sz="1200" kern="1200" dirty="0" smtClean="0">
                <a:solidFill>
                  <a:schemeClr val="tx1"/>
                </a:solidFill>
                <a:effectLst/>
                <a:latin typeface="+mn-lt"/>
                <a:ea typeface="+mn-ea"/>
                <a:cs typeface="+mn-cs"/>
              </a:rPr>
              <a:t>. Busca un equilibrio entre especificidad y la flexibilidad para ser aplicable y útil para EFS con características diferentes, mandatos, recursos y capacidades. Se anima a que las EFS introduzcan variaciones y modificaciones para que coincida con las prácticas y los contextos locales.</a:t>
            </a:r>
            <a:endParaRPr lang="nb-NO"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s-E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s-ES" sz="1200" u="sng" kern="1200" dirty="0" smtClean="0">
                <a:solidFill>
                  <a:schemeClr val="tx1"/>
                </a:solidFill>
                <a:effectLst/>
                <a:latin typeface="+mn-lt"/>
                <a:ea typeface="+mn-ea"/>
                <a:cs typeface="+mn-cs"/>
              </a:rPr>
              <a:t>Es flexible en su aplicación </a:t>
            </a:r>
            <a:r>
              <a:rPr lang="es-ES" sz="1200" kern="1200" dirty="0" smtClean="0">
                <a:solidFill>
                  <a:schemeClr val="tx1"/>
                </a:solidFill>
                <a:effectLst/>
                <a:latin typeface="+mn-lt"/>
                <a:ea typeface="+mn-ea"/>
                <a:cs typeface="+mn-cs"/>
              </a:rPr>
              <a:t>en distintos países y agencias. Articula principios básicos pero al tiempo permite variaciones en la forma en que las EFS gestionan e implementan mecanismos y prácticas de colaboración. Los diferentes contextos y circunstancias pueden requerir adaptaciones de acuerdo con las propias experiencias, recursos y capacidades de cada EFS.</a:t>
            </a:r>
            <a:endParaRPr lang="nb-NO"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s-E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s-ES" sz="1200" u="sng" kern="1200" dirty="0" smtClean="0">
                <a:solidFill>
                  <a:schemeClr val="tx1"/>
                </a:solidFill>
                <a:effectLst/>
                <a:latin typeface="+mn-lt"/>
                <a:ea typeface="+mn-ea"/>
                <a:cs typeface="+mn-cs"/>
              </a:rPr>
              <a:t>Es voluntaria </a:t>
            </a:r>
            <a:r>
              <a:rPr lang="es-ES" sz="1200" kern="1200" dirty="0" smtClean="0">
                <a:solidFill>
                  <a:schemeClr val="tx1"/>
                </a:solidFill>
                <a:effectLst/>
                <a:latin typeface="+mn-lt"/>
                <a:ea typeface="+mn-ea"/>
                <a:cs typeface="+mn-cs"/>
              </a:rPr>
              <a:t>y no vinculante para las EFS, dejando espacio para soluciones individuales.</a:t>
            </a:r>
            <a:endParaRPr lang="nb-NO"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14</a:t>
            </a:fld>
            <a:endParaRPr lang="en-GB"/>
          </a:p>
        </p:txBody>
      </p:sp>
    </p:spTree>
    <p:extLst>
      <p:ext uri="{BB962C8B-B14F-4D97-AF65-F5344CB8AC3E}">
        <p14:creationId xmlns:p14="http://schemas.microsoft.com/office/powerpoint/2010/main" val="2133442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smtClean="0">
                <a:solidFill>
                  <a:schemeClr val="tx1"/>
                </a:solidFill>
                <a:effectLst/>
                <a:latin typeface="+mn-lt"/>
                <a:ea typeface="+mn-ea"/>
                <a:cs typeface="+mn-cs"/>
              </a:rPr>
              <a:t>Involucrar a expertos (antiguos auditores) que han participado en proceso de </a:t>
            </a:r>
            <a:r>
              <a:rPr lang="es-ES_tradnl" sz="1200" kern="1200" dirty="0" err="1" smtClean="0">
                <a:solidFill>
                  <a:schemeClr val="tx1"/>
                </a:solidFill>
                <a:effectLst/>
                <a:latin typeface="+mn-lt"/>
                <a:ea typeface="+mn-ea"/>
                <a:cs typeface="+mn-cs"/>
              </a:rPr>
              <a:t>participacion</a:t>
            </a:r>
            <a:r>
              <a:rPr lang="es-ES_tradnl" sz="1200" kern="1200" dirty="0" smtClean="0">
                <a:solidFill>
                  <a:schemeClr val="tx1"/>
                </a:solidFill>
                <a:effectLst/>
                <a:latin typeface="+mn-lt"/>
                <a:ea typeface="+mn-ea"/>
                <a:cs typeface="+mn-cs"/>
              </a:rPr>
              <a:t> ciudadana para que </a:t>
            </a:r>
            <a:r>
              <a:rPr lang="es-ES_tradnl" sz="1200" kern="1200" dirty="0" err="1" smtClean="0">
                <a:solidFill>
                  <a:schemeClr val="tx1"/>
                </a:solidFill>
                <a:effectLst/>
                <a:latin typeface="+mn-lt"/>
                <a:ea typeface="+mn-ea"/>
                <a:cs typeface="+mn-cs"/>
              </a:rPr>
              <a:t>dian</a:t>
            </a:r>
            <a:r>
              <a:rPr lang="es-ES_tradnl" sz="1200" kern="1200" dirty="0" smtClean="0">
                <a:solidFill>
                  <a:schemeClr val="tx1"/>
                </a:solidFill>
                <a:effectLst/>
                <a:latin typeface="+mn-lt"/>
                <a:ea typeface="+mn-ea"/>
                <a:cs typeface="+mn-cs"/>
              </a:rPr>
              <a:t> su </a:t>
            </a:r>
            <a:r>
              <a:rPr lang="es-ES_tradnl" sz="1200" kern="1200" dirty="0" err="1" smtClean="0">
                <a:solidFill>
                  <a:schemeClr val="tx1"/>
                </a:solidFill>
                <a:effectLst/>
                <a:latin typeface="+mn-lt"/>
                <a:ea typeface="+mn-ea"/>
                <a:cs typeface="+mn-cs"/>
              </a:rPr>
              <a:t>opinion</a:t>
            </a:r>
            <a:r>
              <a:rPr lang="es-ES_tradnl" sz="1200" kern="1200" dirty="0" smtClean="0">
                <a:solidFill>
                  <a:schemeClr val="tx1"/>
                </a:solidFill>
                <a:effectLst/>
                <a:latin typeface="+mn-lt"/>
                <a:ea typeface="+mn-ea"/>
                <a:cs typeface="+mn-cs"/>
              </a:rPr>
              <a:t> con respecto a la propuestas desarrolladas y permitan realizar las mejoría continua de las iniciativas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chemeClr val="accent6">
                  <a:lumMod val="75000"/>
                </a:schemeClr>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rgbClr val="00B29C"/>
                </a:solidFill>
                <a:latin typeface="+mn-lt"/>
                <a:ea typeface="+mn-ea"/>
                <a:cs typeface="+mn-cs"/>
              </a:rPr>
              <a:t>For</a:t>
            </a:r>
            <a:r>
              <a:rPr lang="en-GB" sz="1200" b="1" kern="1200" baseline="0" dirty="0" smtClean="0">
                <a:solidFill>
                  <a:srgbClr val="00B29C"/>
                </a:solidFill>
                <a:latin typeface="+mn-lt"/>
                <a:ea typeface="+mn-ea"/>
                <a:cs typeface="+mn-cs"/>
              </a:rPr>
              <a:t> instance: under which conditions your communication strategy will reach the right groups? What US social media story can tell us?</a:t>
            </a:r>
            <a:endParaRPr lang="en-GB" sz="1200" b="1" kern="1200" dirty="0" smtClean="0">
              <a:solidFill>
                <a:srgbClr val="00B29C"/>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15</a:t>
            </a:fld>
            <a:endParaRPr lang="en-GB"/>
          </a:p>
        </p:txBody>
      </p:sp>
    </p:spTree>
    <p:extLst>
      <p:ext uri="{BB962C8B-B14F-4D97-AF65-F5344CB8AC3E}">
        <p14:creationId xmlns:p14="http://schemas.microsoft.com/office/powerpoint/2010/main" val="3335490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3 </a:t>
            </a:r>
            <a:r>
              <a:rPr lang="en-GB" dirty="0" err="1" smtClean="0"/>
              <a:t>pilares</a:t>
            </a:r>
            <a:endParaRPr lang="en-GB"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dirty="0" err="1" smtClean="0"/>
              <a:t>Gestion</a:t>
            </a:r>
            <a:r>
              <a:rPr lang="en-GB" dirty="0" smtClean="0"/>
              <a:t> de los </a:t>
            </a:r>
            <a:r>
              <a:rPr lang="en-GB" dirty="0" err="1" smtClean="0"/>
              <a:t>recursos</a:t>
            </a:r>
            <a:r>
              <a:rPr lang="en-GB" baseline="0" dirty="0" smtClean="0"/>
              <a:t> y </a:t>
            </a:r>
            <a:r>
              <a:rPr lang="en-GB" baseline="0" dirty="0" err="1" smtClean="0"/>
              <a:t>prestacion</a:t>
            </a:r>
            <a:r>
              <a:rPr lang="en-GB" baseline="0" dirty="0" smtClean="0"/>
              <a:t> de </a:t>
            </a:r>
            <a:r>
              <a:rPr lang="en-GB" baseline="0" dirty="0" err="1" smtClean="0"/>
              <a:t>servicios</a:t>
            </a:r>
            <a:r>
              <a:rPr lang="en-GB" baseline="0" dirty="0" smtClean="0"/>
              <a:t> </a:t>
            </a:r>
            <a:r>
              <a:rPr lang="en-GB" baseline="0" dirty="0" err="1" smtClean="0"/>
              <a:t>publicos</a:t>
            </a:r>
            <a:endParaRPr lang="en-GB"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err="1" smtClean="0"/>
              <a:t>Medir</a:t>
            </a:r>
            <a:r>
              <a:rPr lang="en-GB" baseline="0" dirty="0" smtClean="0"/>
              <a:t> </a:t>
            </a:r>
            <a:r>
              <a:rPr lang="en-GB" baseline="0" dirty="0" err="1" smtClean="0"/>
              <a:t>las</a:t>
            </a:r>
            <a:r>
              <a:rPr lang="en-GB" baseline="0" dirty="0" smtClean="0"/>
              <a:t> </a:t>
            </a:r>
            <a:r>
              <a:rPr lang="en-GB" baseline="0" dirty="0" err="1" smtClean="0"/>
              <a:t>capacidades</a:t>
            </a:r>
            <a:r>
              <a:rPr lang="en-GB" baseline="0" dirty="0" smtClean="0"/>
              <a:t> de </a:t>
            </a:r>
            <a:r>
              <a:rPr lang="en-GB" baseline="0" dirty="0" err="1" smtClean="0"/>
              <a:t>las</a:t>
            </a:r>
            <a:r>
              <a:rPr lang="en-GB" baseline="0" dirty="0" smtClean="0"/>
              <a:t> </a:t>
            </a:r>
            <a:r>
              <a:rPr lang="en-GB" baseline="0" dirty="0" err="1" smtClean="0"/>
              <a:t>instituciones</a:t>
            </a:r>
            <a:endParaRPr lang="en-GB"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err="1" smtClean="0"/>
              <a:t>Facilitar</a:t>
            </a:r>
            <a:r>
              <a:rPr lang="en-GB" baseline="0" dirty="0" smtClean="0"/>
              <a:t>/</a:t>
            </a:r>
            <a:r>
              <a:rPr lang="en-GB" baseline="0" dirty="0" err="1" smtClean="0"/>
              <a:t>hacer</a:t>
            </a:r>
            <a:r>
              <a:rPr lang="en-GB" baseline="0" dirty="0" smtClean="0"/>
              <a:t> </a:t>
            </a:r>
            <a:r>
              <a:rPr lang="en-GB" baseline="0" dirty="0" err="1" smtClean="0"/>
              <a:t>posible</a:t>
            </a:r>
            <a:r>
              <a:rPr lang="en-GB" baseline="0" dirty="0" smtClean="0"/>
              <a:t>  </a:t>
            </a:r>
            <a:r>
              <a:rPr lang="en-GB" baseline="0" dirty="0" err="1" smtClean="0"/>
              <a:t>mecanismos</a:t>
            </a:r>
            <a:r>
              <a:rPr lang="en-GB" baseline="0" dirty="0" smtClean="0"/>
              <a:t> de </a:t>
            </a:r>
            <a:r>
              <a:rPr lang="en-GB" baseline="0" dirty="0" err="1" smtClean="0"/>
              <a:t>rendicion</a:t>
            </a:r>
            <a:r>
              <a:rPr lang="en-GB" baseline="0" dirty="0" smtClean="0"/>
              <a:t> de </a:t>
            </a:r>
            <a:r>
              <a:rPr lang="en-GB" baseline="0" dirty="0" err="1" smtClean="0"/>
              <a:t>cuentas</a:t>
            </a:r>
            <a:r>
              <a:rPr lang="en-GB" baseline="0" dirty="0" smtClean="0"/>
              <a:t> y inclusion</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a:t>
            </a:r>
            <a:r>
              <a:rPr lang="en-GB" baseline="0" dirty="0" smtClean="0"/>
              <a:t> EIP is a multi-stakeholder alliance of over 65 countries and organisations focused on strengthening public sector reforms and supporting evidence-based learning in this area. </a:t>
            </a:r>
            <a:r>
              <a:rPr lang="en-US" sz="1200" dirty="0" smtClean="0">
                <a:solidFill>
                  <a:srgbClr val="002060"/>
                </a:solidFill>
                <a:latin typeface="Calibri" panose="020F0502020204030204" pitchFamily="34" charset="0"/>
              </a:rPr>
              <a:t>(not only government representatives, but also CSOs, legislators, think tanks)</a:t>
            </a:r>
            <a:endParaRPr lang="de-DE" sz="1200" dirty="0" smtClean="0">
              <a:solidFill>
                <a:srgbClr val="002060"/>
              </a:solidFill>
              <a:latin typeface="Calibri" panose="020F0502020204030204" pitchFamily="34" charset="0"/>
              <a:cs typeface="Arial" panose="020B0604020202020204" pitchFamily="34" charset="0"/>
            </a:endParaRPr>
          </a:p>
          <a:p>
            <a:endParaRPr lang="en-GB" baseline="0" dirty="0" smtClean="0"/>
          </a:p>
          <a:p>
            <a:r>
              <a:rPr lang="en-GB" baseline="0" dirty="0" smtClean="0"/>
              <a:t>It bases its work on ways in which organisations, agencies, countries learn from each other in the realm of the public sector (that is to say in an environment which requires technical and political skills and knowledge). </a:t>
            </a:r>
          </a:p>
          <a:p>
            <a:r>
              <a:rPr lang="en-GB" baseline="0" dirty="0" smtClean="0"/>
              <a:t>There are three main areas of work </a:t>
            </a:r>
            <a:r>
              <a:rPr lang="en-GB" baseline="0" dirty="0" err="1" smtClean="0"/>
              <a:t>focusign</a:t>
            </a:r>
            <a:r>
              <a:rPr lang="en-GB" baseline="0" dirty="0" smtClean="0"/>
              <a:t> on resource management and service delivery; on measuring institutional capacity; and facilitating accountable and inclusive institutions. The project on SAIs falls under the third pillar.</a:t>
            </a:r>
            <a:endParaRPr lang="en-GB" dirty="0"/>
          </a:p>
        </p:txBody>
      </p:sp>
      <p:sp>
        <p:nvSpPr>
          <p:cNvPr id="4" name="Slide Number Placeholder 3"/>
          <p:cNvSpPr>
            <a:spLocks noGrp="1"/>
          </p:cNvSpPr>
          <p:nvPr>
            <p:ph type="sldNum" sz="quarter" idx="10"/>
          </p:nvPr>
        </p:nvSpPr>
        <p:spPr/>
        <p:txBody>
          <a:bodyPr/>
          <a:lstStyle/>
          <a:p>
            <a:fld id="{12537D0C-F8FA-46FA-B4B3-4B326E018C52}" type="slidenum">
              <a:rPr lang="en-GB" smtClean="0"/>
              <a:pPr/>
              <a:t>2</a:t>
            </a:fld>
            <a:endParaRPr lang="en-GB"/>
          </a:p>
        </p:txBody>
      </p:sp>
    </p:spTree>
    <p:extLst>
      <p:ext uri="{BB962C8B-B14F-4D97-AF65-F5344CB8AC3E}">
        <p14:creationId xmlns:p14="http://schemas.microsoft.com/office/powerpoint/2010/main" val="3558300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Este </a:t>
            </a:r>
            <a:r>
              <a:rPr lang="en-GB" dirty="0" err="1" smtClean="0"/>
              <a:t>proyecto</a:t>
            </a:r>
            <a:r>
              <a:rPr lang="en-GB" baseline="0" dirty="0" smtClean="0"/>
              <a:t> se </a:t>
            </a:r>
            <a:r>
              <a:rPr lang="en-GB" baseline="0" dirty="0" err="1" smtClean="0"/>
              <a:t>origina</a:t>
            </a:r>
            <a:r>
              <a:rPr lang="en-GB" baseline="0" dirty="0" smtClean="0"/>
              <a:t> a </a:t>
            </a:r>
            <a:r>
              <a:rPr lang="en-GB" baseline="0" dirty="0" err="1" smtClean="0"/>
              <a:t>partir</a:t>
            </a:r>
            <a:r>
              <a:rPr lang="en-GB" baseline="0" dirty="0" smtClean="0"/>
              <a:t> de </a:t>
            </a:r>
            <a:r>
              <a:rPr lang="en-GB" baseline="0" dirty="0" err="1" smtClean="0"/>
              <a:t>una</a:t>
            </a:r>
            <a:r>
              <a:rPr lang="en-GB" baseline="0" dirty="0" smtClean="0"/>
              <a:t> </a:t>
            </a:r>
            <a:r>
              <a:rPr lang="en-GB" baseline="0" dirty="0" err="1" smtClean="0"/>
              <a:t>propuesta</a:t>
            </a:r>
            <a:r>
              <a:rPr lang="en-GB" baseline="0" dirty="0" smtClean="0"/>
              <a:t> </a:t>
            </a:r>
            <a:r>
              <a:rPr lang="en-GB" baseline="0" dirty="0" err="1" smtClean="0"/>
              <a:t>formulada</a:t>
            </a:r>
            <a:r>
              <a:rPr lang="en-GB" baseline="0" dirty="0" smtClean="0"/>
              <a:t> </a:t>
            </a:r>
            <a:r>
              <a:rPr lang="en-GB" baseline="0" dirty="0" err="1" smtClean="0"/>
              <a:t>por</a:t>
            </a:r>
            <a:r>
              <a:rPr lang="en-GB" baseline="0" dirty="0" smtClean="0"/>
              <a:t> las EFS de Africa del Sur, Brazil y Chile con la OCDE de </a:t>
            </a:r>
            <a:r>
              <a:rPr lang="en-GB" baseline="0" dirty="0" err="1" smtClean="0"/>
              <a:t>investigar</a:t>
            </a:r>
            <a:r>
              <a:rPr lang="en-GB" baseline="0" dirty="0" smtClean="0"/>
              <a:t> </a:t>
            </a:r>
            <a:r>
              <a:rPr lang="en-GB" baseline="0" dirty="0" err="1" smtClean="0"/>
              <a:t>sobre</a:t>
            </a:r>
            <a:r>
              <a:rPr lang="en-GB" baseline="0" dirty="0" smtClean="0"/>
              <a:t> </a:t>
            </a:r>
            <a:r>
              <a:rPr lang="en-GB" baseline="0" dirty="0" err="1" smtClean="0"/>
              <a:t>las</a:t>
            </a:r>
            <a:r>
              <a:rPr lang="en-GB" baseline="0" dirty="0" smtClean="0"/>
              <a:t> </a:t>
            </a:r>
            <a:r>
              <a:rPr lang="en-GB" baseline="0" dirty="0" err="1" smtClean="0"/>
              <a:t>practicas</a:t>
            </a:r>
            <a:r>
              <a:rPr lang="en-GB" baseline="0" dirty="0" smtClean="0"/>
              <a:t> de </a:t>
            </a:r>
            <a:r>
              <a:rPr lang="en-GB" baseline="0" dirty="0" err="1" smtClean="0"/>
              <a:t>colaboracion</a:t>
            </a:r>
            <a:r>
              <a:rPr lang="en-GB" baseline="0" dirty="0" smtClean="0"/>
              <a:t> de </a:t>
            </a:r>
            <a:r>
              <a:rPr lang="en-GB" baseline="0" dirty="0" err="1" smtClean="0"/>
              <a:t>las</a:t>
            </a:r>
            <a:r>
              <a:rPr lang="en-GB" baseline="0" dirty="0" smtClean="0"/>
              <a:t> EFS con los </a:t>
            </a:r>
            <a:r>
              <a:rPr lang="en-GB" baseline="0" dirty="0" err="1" smtClean="0"/>
              <a:t>actores</a:t>
            </a:r>
            <a:r>
              <a:rPr lang="en-GB" baseline="0" dirty="0" smtClean="0"/>
              <a:t> </a:t>
            </a:r>
            <a:r>
              <a:rPr lang="en-GB" baseline="0" dirty="0" err="1" smtClean="0"/>
              <a:t>externos</a:t>
            </a:r>
            <a:r>
              <a:rPr lang="en-GB" baseline="0" dirty="0" smtClean="0"/>
              <a:t>.</a:t>
            </a:r>
          </a:p>
          <a:p>
            <a:r>
              <a:rPr lang="en-GB" baseline="0" dirty="0" err="1" smtClean="0"/>
              <a:t>Esa</a:t>
            </a:r>
            <a:r>
              <a:rPr lang="en-GB" baseline="0" dirty="0" smtClean="0"/>
              <a:t> </a:t>
            </a:r>
            <a:r>
              <a:rPr lang="en-GB" baseline="0" dirty="0" err="1" smtClean="0"/>
              <a:t>propuesta</a:t>
            </a:r>
            <a:r>
              <a:rPr lang="en-GB" baseline="0" dirty="0" smtClean="0"/>
              <a:t> se </a:t>
            </a:r>
            <a:r>
              <a:rPr lang="en-GB" baseline="0" dirty="0" err="1" smtClean="0"/>
              <a:t>situa</a:t>
            </a:r>
            <a:r>
              <a:rPr lang="en-GB" baseline="0" dirty="0" smtClean="0"/>
              <a:t> </a:t>
            </a:r>
            <a:r>
              <a:rPr lang="en-GB" baseline="0" dirty="0" err="1" smtClean="0"/>
              <a:t>en</a:t>
            </a:r>
            <a:r>
              <a:rPr lang="en-GB" baseline="0" dirty="0" smtClean="0"/>
              <a:t> el </a:t>
            </a:r>
            <a:r>
              <a:rPr lang="en-GB" baseline="0" dirty="0" err="1" smtClean="0"/>
              <a:t>marco</a:t>
            </a:r>
            <a:r>
              <a:rPr lang="en-GB" baseline="0" dirty="0" smtClean="0"/>
              <a:t> del </a:t>
            </a:r>
            <a:r>
              <a:rPr lang="en-GB" baseline="0" dirty="0" err="1" smtClean="0"/>
              <a:t>reconocimiento</a:t>
            </a:r>
            <a:r>
              <a:rPr lang="en-GB" baseline="0" dirty="0" smtClean="0"/>
              <a:t> </a:t>
            </a:r>
            <a:r>
              <a:rPr lang="en-GB" baseline="0" dirty="0" err="1" smtClean="0"/>
              <a:t>internacional</a:t>
            </a:r>
            <a:r>
              <a:rPr lang="en-GB" baseline="0" dirty="0" smtClean="0"/>
              <a:t> y regional de la </a:t>
            </a:r>
            <a:r>
              <a:rPr lang="en-GB" baseline="0" dirty="0" err="1" smtClean="0"/>
              <a:t>importancia</a:t>
            </a:r>
            <a:r>
              <a:rPr lang="en-GB" baseline="0" dirty="0" smtClean="0"/>
              <a:t> para </a:t>
            </a:r>
            <a:r>
              <a:rPr lang="en-GB" baseline="0" dirty="0" err="1" smtClean="0"/>
              <a:t>las</a:t>
            </a:r>
            <a:r>
              <a:rPr lang="en-GB" baseline="0" dirty="0" smtClean="0"/>
              <a:t> EFS de </a:t>
            </a:r>
            <a:r>
              <a:rPr lang="en-GB" baseline="0" dirty="0" err="1" smtClean="0"/>
              <a:t>acercarse</a:t>
            </a:r>
            <a:r>
              <a:rPr lang="en-GB" baseline="0" dirty="0" smtClean="0"/>
              <a:t> de los </a:t>
            </a:r>
            <a:r>
              <a:rPr lang="en-GB" baseline="0" dirty="0" err="1" smtClean="0"/>
              <a:t>ciudadanos</a:t>
            </a:r>
            <a:r>
              <a:rPr lang="en-GB" baseline="0" dirty="0" smtClean="0"/>
              <a:t> y </a:t>
            </a:r>
            <a:r>
              <a:rPr lang="en-GB" baseline="0" dirty="0" err="1" smtClean="0"/>
              <a:t>compartir</a:t>
            </a:r>
            <a:r>
              <a:rPr lang="en-GB" baseline="0" dirty="0" smtClean="0"/>
              <a:t> los </a:t>
            </a:r>
            <a:r>
              <a:rPr lang="en-GB" baseline="0" dirty="0" err="1" smtClean="0"/>
              <a:t>resultados</a:t>
            </a:r>
            <a:r>
              <a:rPr lang="en-GB" baseline="0" dirty="0" smtClean="0"/>
              <a:t> de </a:t>
            </a:r>
            <a:r>
              <a:rPr lang="en-GB" baseline="0" dirty="0" err="1" smtClean="0"/>
              <a:t>su</a:t>
            </a:r>
            <a:r>
              <a:rPr lang="en-GB" baseline="0" dirty="0" smtClean="0"/>
              <a:t> </a:t>
            </a:r>
            <a:r>
              <a:rPr lang="en-GB" baseline="0" dirty="0" err="1" smtClean="0"/>
              <a:t>trabajo</a:t>
            </a:r>
            <a:r>
              <a:rPr lang="en-GB" baseline="0" dirty="0" smtClean="0"/>
              <a:t>. </a:t>
            </a:r>
            <a:r>
              <a:rPr lang="en-GB" baseline="0" dirty="0" err="1" smtClean="0"/>
              <a:t>Signales</a:t>
            </a:r>
            <a:r>
              <a:rPr lang="en-GB" baseline="0" dirty="0" smtClean="0"/>
              <a:t> de </a:t>
            </a:r>
            <a:r>
              <a:rPr lang="en-GB" baseline="0" dirty="0" err="1" smtClean="0"/>
              <a:t>ese</a:t>
            </a:r>
            <a:r>
              <a:rPr lang="en-GB" baseline="0" dirty="0" smtClean="0"/>
              <a:t> </a:t>
            </a:r>
            <a:r>
              <a:rPr lang="en-GB" baseline="0" dirty="0" err="1" smtClean="0"/>
              <a:t>reconocimiento</a:t>
            </a:r>
            <a:r>
              <a:rPr lang="en-GB" baseline="0" dirty="0" smtClean="0"/>
              <a:t> son:</a:t>
            </a:r>
          </a:p>
          <a:p>
            <a:pPr marL="285750" marR="0" indent="-285750" algn="l" defTabSz="914400" rtl="0" eaLnBrk="1" fontAlgn="auto" latinLnBrk="0" hangingPunct="1">
              <a:lnSpc>
                <a:spcPct val="100000"/>
              </a:lnSpc>
              <a:spcBef>
                <a:spcPts val="0"/>
              </a:spcBef>
              <a:spcAft>
                <a:spcPts val="0"/>
              </a:spcAft>
              <a:buClrTx/>
              <a:buSzTx/>
              <a:buFontTx/>
              <a:buAutoNum type="romanLcParenR"/>
              <a:tabLst/>
              <a:defRPr/>
            </a:pPr>
            <a:r>
              <a:rPr lang="en-GB" baseline="0" dirty="0" err="1" smtClean="0"/>
              <a:t>Internacional</a:t>
            </a:r>
            <a:r>
              <a:rPr lang="en-GB" baseline="0" dirty="0" smtClean="0"/>
              <a:t>: ISSAI 20,21, 12 on value and benefits, Lima declaration, Mexico declaration,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ii) Regional (OLACEFS): </a:t>
            </a:r>
            <a:r>
              <a:rPr lang="en-GB" baseline="0" dirty="0" err="1" smtClean="0"/>
              <a:t>Declaracion</a:t>
            </a:r>
            <a:r>
              <a:rPr lang="en-GB" baseline="0" dirty="0" smtClean="0"/>
              <a:t> de Asuncion, </a:t>
            </a:r>
            <a:r>
              <a:rPr lang="en-GB" baseline="0" dirty="0" err="1" smtClean="0"/>
              <a:t>creacion</a:t>
            </a:r>
            <a:r>
              <a:rPr lang="en-GB" baseline="0" dirty="0" smtClean="0"/>
              <a:t> de los </a:t>
            </a:r>
            <a:r>
              <a:rPr lang="en-GB" baseline="0" dirty="0" err="1" smtClean="0"/>
              <a:t>grupos</a:t>
            </a:r>
            <a:r>
              <a:rPr lang="en-GB" baseline="0" dirty="0" smtClean="0"/>
              <a:t> de </a:t>
            </a:r>
            <a:r>
              <a:rPr lang="en-GB" baseline="0" dirty="0" err="1" smtClean="0"/>
              <a:t>trabajo</a:t>
            </a:r>
            <a:r>
              <a:rPr lang="en-GB" baseline="0" dirty="0" smtClean="0"/>
              <a:t> </a:t>
            </a:r>
            <a:r>
              <a:rPr lang="en-GB" baseline="0" dirty="0" err="1" smtClean="0"/>
              <a:t>sobre</a:t>
            </a:r>
            <a:r>
              <a:rPr lang="en-GB" baseline="0" dirty="0" smtClean="0"/>
              <a:t> </a:t>
            </a:r>
            <a:r>
              <a:rPr lang="en-GB" baseline="0" dirty="0" err="1" smtClean="0"/>
              <a:t>rendiccion</a:t>
            </a:r>
            <a:r>
              <a:rPr lang="en-GB" baseline="0" dirty="0" smtClean="0"/>
              <a:t> de </a:t>
            </a:r>
            <a:r>
              <a:rPr lang="en-GB" baseline="0" dirty="0" err="1" smtClean="0"/>
              <a:t>cuentas</a:t>
            </a:r>
            <a:r>
              <a:rPr lang="en-GB" baseline="0" dirty="0" smtClean="0"/>
              <a:t> y </a:t>
            </a:r>
            <a:r>
              <a:rPr lang="en-GB" baseline="0" dirty="0" err="1" smtClean="0"/>
              <a:t>participacion</a:t>
            </a:r>
            <a:r>
              <a:rPr lang="en-GB" baseline="0" dirty="0" smtClean="0"/>
              <a:t> </a:t>
            </a:r>
            <a:r>
              <a:rPr lang="en-GB" baseline="0" dirty="0" err="1" smtClean="0"/>
              <a:t>ciudadana</a:t>
            </a:r>
            <a:r>
              <a:rPr lang="en-GB" baseline="0" dirty="0" smtClean="0"/>
              <a:t>; Proyecto regional, </a:t>
            </a:r>
            <a:r>
              <a:rPr lang="en-GB" baseline="0" dirty="0" err="1" smtClean="0"/>
              <a:t>Recomendaciones</a:t>
            </a:r>
            <a:r>
              <a:rPr lang="en-GB" baseline="0" dirty="0" smtClean="0"/>
              <a:t> para </a:t>
            </a:r>
            <a:r>
              <a:rPr lang="en-GB" baseline="0" dirty="0" err="1" smtClean="0"/>
              <a:t>acercarces</a:t>
            </a:r>
            <a:r>
              <a:rPr lang="en-GB" baseline="0" dirty="0" smtClean="0"/>
              <a:t> a los </a:t>
            </a:r>
            <a:r>
              <a:rPr lang="en-GB" baseline="0" dirty="0" err="1" smtClean="0"/>
              <a:t>ciudadanos</a:t>
            </a:r>
            <a:r>
              <a:rPr lang="en-GB" baseline="0" dirty="0" smtClean="0"/>
              <a:t>, y los </a:t>
            </a:r>
            <a:r>
              <a:rPr lang="en-GB" baseline="0" dirty="0" err="1" smtClean="0"/>
              <a:t>proyectos</a:t>
            </a:r>
            <a:r>
              <a:rPr lang="en-GB" baseline="0" dirty="0" smtClean="0"/>
              <a:t> </a:t>
            </a:r>
            <a:r>
              <a:rPr lang="en-GB" baseline="0" dirty="0" err="1" smtClean="0"/>
              <a:t>pilotos</a:t>
            </a:r>
            <a:r>
              <a:rPr lang="en-GB" baseline="0" dirty="0" smtClean="0"/>
              <a:t> </a:t>
            </a:r>
            <a:r>
              <a:rPr lang="en-GB" baseline="0" dirty="0" err="1" smtClean="0"/>
              <a:t>en</a:t>
            </a:r>
            <a:r>
              <a:rPr lang="en-GB" baseline="0" dirty="0" smtClean="0"/>
              <a:t> </a:t>
            </a:r>
            <a:r>
              <a:rPr lang="en-US" sz="1200" dirty="0" smtClean="0">
                <a:solidFill>
                  <a:schemeClr val="tx1">
                    <a:lumMod val="65000"/>
                    <a:lumOff val="35000"/>
                  </a:schemeClr>
                </a:solidFill>
              </a:rPr>
              <a:t>Paraguay and Costa Rica</a:t>
            </a:r>
            <a:r>
              <a:rPr lang="en-GB"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a:t>
            </a:r>
          </a:p>
          <a:p>
            <a:pPr marL="285750" marR="0" indent="-285750" algn="l" defTabSz="914400" rtl="0" eaLnBrk="1" fontAlgn="auto" latinLnBrk="0" hangingPunct="1">
              <a:lnSpc>
                <a:spcPct val="100000"/>
              </a:lnSpc>
              <a:spcBef>
                <a:spcPts val="0"/>
              </a:spcBef>
              <a:spcAft>
                <a:spcPts val="0"/>
              </a:spcAft>
              <a:buClrTx/>
              <a:buSzTx/>
              <a:buFontTx/>
              <a:buAutoNum type="romanLcParenR" startAt="3"/>
              <a:tabLst/>
              <a:defRPr/>
            </a:pPr>
            <a:r>
              <a:rPr lang="en-GB" u="none" baseline="0" dirty="0" err="1" smtClean="0"/>
              <a:t>Necesidad</a:t>
            </a:r>
            <a:r>
              <a:rPr lang="en-GB" u="none" baseline="0" dirty="0" smtClean="0"/>
              <a:t> </a:t>
            </a:r>
            <a:r>
              <a:rPr lang="en-GB" u="none" baseline="0" dirty="0" err="1" smtClean="0"/>
              <a:t>identificada</a:t>
            </a:r>
            <a:r>
              <a:rPr lang="en-GB" u="none" baseline="0" dirty="0" smtClean="0"/>
              <a:t> </a:t>
            </a:r>
            <a:r>
              <a:rPr lang="en-GB" u="none" baseline="0" dirty="0" err="1" smtClean="0"/>
              <a:t>por</a:t>
            </a:r>
            <a:r>
              <a:rPr lang="en-GB" u="none" baseline="0" dirty="0" smtClean="0"/>
              <a:t> IDI </a:t>
            </a:r>
            <a:r>
              <a:rPr lang="en-GB" u="none" baseline="0" dirty="0" err="1" smtClean="0"/>
              <a:t>desde</a:t>
            </a:r>
            <a:r>
              <a:rPr lang="en-GB" u="none" baseline="0" dirty="0" smtClean="0"/>
              <a:t> </a:t>
            </a:r>
            <a:r>
              <a:rPr lang="en-GB" u="none" baseline="0" dirty="0" err="1" smtClean="0"/>
              <a:t>todas</a:t>
            </a:r>
            <a:r>
              <a:rPr lang="en-GB" u="none" baseline="0" dirty="0" smtClean="0"/>
              <a:t> </a:t>
            </a:r>
            <a:r>
              <a:rPr lang="en-GB" u="none" baseline="0" dirty="0" err="1" smtClean="0"/>
              <a:t>las</a:t>
            </a:r>
            <a:r>
              <a:rPr lang="en-GB" u="none" baseline="0" dirty="0" smtClean="0"/>
              <a:t> </a:t>
            </a:r>
            <a:r>
              <a:rPr lang="en-GB" u="none" baseline="0" dirty="0" err="1" smtClean="0"/>
              <a:t>regiones</a:t>
            </a:r>
            <a:r>
              <a:rPr lang="en-GB" u="none" baseline="0" dirty="0" smtClean="0"/>
              <a:t> de INTOSAI de </a:t>
            </a:r>
            <a:r>
              <a:rPr lang="en-GB" u="none" baseline="0" dirty="0" err="1" smtClean="0"/>
              <a:t>fortalecer</a:t>
            </a:r>
            <a:r>
              <a:rPr lang="en-GB" u="none" baseline="0" dirty="0" smtClean="0"/>
              <a:t> sus </a:t>
            </a:r>
            <a:r>
              <a:rPr lang="en-GB" u="none" baseline="0" dirty="0" err="1" smtClean="0"/>
              <a:t>capacidades</a:t>
            </a:r>
            <a:r>
              <a:rPr lang="en-GB" u="none" baseline="0" dirty="0" smtClean="0"/>
              <a:t> de </a:t>
            </a:r>
            <a:r>
              <a:rPr lang="en-GB" u="none" baseline="0" dirty="0" err="1" smtClean="0"/>
              <a:t>colaboracion</a:t>
            </a:r>
            <a:r>
              <a:rPr lang="en-GB" u="none" baseline="0" dirty="0" smtClean="0"/>
              <a:t> con los </a:t>
            </a:r>
            <a:r>
              <a:rPr lang="en-GB" u="none" baseline="0" dirty="0" err="1" smtClean="0"/>
              <a:t>actores</a:t>
            </a:r>
            <a:r>
              <a:rPr lang="en-GB" u="none" baseline="0" dirty="0" smtClean="0"/>
              <a:t> </a:t>
            </a:r>
            <a:r>
              <a:rPr lang="en-GB" u="none" baseline="0" dirty="0" err="1" smtClean="0"/>
              <a:t>externos</a:t>
            </a:r>
            <a:r>
              <a:rPr lang="en-GB" u="none" baseline="0" dirty="0" smtClean="0"/>
              <a:t>. IDI ha </a:t>
            </a:r>
            <a:r>
              <a:rPr lang="en-GB" u="none" baseline="0" dirty="0" err="1" smtClean="0"/>
              <a:t>desarrollado</a:t>
            </a:r>
            <a:r>
              <a:rPr lang="en-GB" u="none" baseline="0" dirty="0" smtClean="0"/>
              <a:t> un </a:t>
            </a:r>
            <a:r>
              <a:rPr lang="en-GB" u="none" baseline="0" dirty="0" err="1" smtClean="0"/>
              <a:t>programa</a:t>
            </a:r>
            <a:r>
              <a:rPr lang="en-GB" u="none" baseline="0" dirty="0" smtClean="0"/>
              <a:t> 2015-2016 </a:t>
            </a:r>
            <a:r>
              <a:rPr lang="en-GB" u="none" baseline="0" dirty="0" err="1" smtClean="0"/>
              <a:t>sobre</a:t>
            </a:r>
            <a:r>
              <a:rPr lang="en-GB" u="none" baseline="0" dirty="0" smtClean="0"/>
              <a:t> </a:t>
            </a:r>
            <a:r>
              <a:rPr lang="en-GB" u="none" baseline="0" dirty="0" err="1" smtClean="0"/>
              <a:t>ese</a:t>
            </a:r>
            <a:r>
              <a:rPr lang="en-GB" u="none" baseline="0" dirty="0" smtClean="0"/>
              <a:t> </a:t>
            </a:r>
            <a:r>
              <a:rPr lang="en-GB" u="none" baseline="0" dirty="0" err="1" smtClean="0"/>
              <a:t>tema</a:t>
            </a:r>
            <a:r>
              <a:rPr lang="en-GB" u="none" baseline="0" dirty="0" smtClean="0"/>
              <a:t> y </a:t>
            </a:r>
            <a:r>
              <a:rPr lang="en-GB" u="none" baseline="0" dirty="0" err="1" smtClean="0"/>
              <a:t>trabajamos</a:t>
            </a:r>
            <a:r>
              <a:rPr lang="en-GB" u="none" baseline="0" dirty="0" smtClean="0"/>
              <a:t> </a:t>
            </a:r>
            <a:r>
              <a:rPr lang="en-GB" u="none" baseline="0" dirty="0" err="1" smtClean="0"/>
              <a:t>juntos</a:t>
            </a:r>
            <a:r>
              <a:rPr lang="en-GB" u="none" baseline="0" dirty="0" smtClean="0"/>
              <a:t> para </a:t>
            </a:r>
            <a:r>
              <a:rPr lang="en-GB" u="none" baseline="0" dirty="0" err="1" smtClean="0"/>
              <a:t>asegurar</a:t>
            </a:r>
            <a:r>
              <a:rPr lang="en-GB" u="none" baseline="0" dirty="0" smtClean="0"/>
              <a:t> la </a:t>
            </a:r>
            <a:r>
              <a:rPr lang="en-GB" u="none" baseline="0" dirty="0" err="1" smtClean="0"/>
              <a:t>complementariedad</a:t>
            </a:r>
            <a:r>
              <a:rPr lang="en-GB" u="none"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GB" u="none" baseline="0" dirty="0" smtClean="0"/>
              <a:t>Mas </a:t>
            </a:r>
            <a:r>
              <a:rPr lang="en-GB" u="none" baseline="0" dirty="0" err="1" smtClean="0"/>
              <a:t>informacion</a:t>
            </a:r>
            <a:r>
              <a:rPr lang="en-GB" u="none" baseline="0" dirty="0" smtClean="0"/>
              <a:t> </a:t>
            </a:r>
            <a:r>
              <a:rPr lang="en-GB" u="none" baseline="0" dirty="0" err="1" smtClean="0"/>
              <a:t>seran</a:t>
            </a:r>
            <a:r>
              <a:rPr lang="en-GB" u="none" baseline="0" dirty="0" smtClean="0"/>
              <a:t> </a:t>
            </a:r>
            <a:r>
              <a:rPr lang="en-GB" u="none" baseline="0" dirty="0" err="1" smtClean="0"/>
              <a:t>compartidas</a:t>
            </a:r>
            <a:r>
              <a:rPr lang="en-GB" u="none" baseline="0" dirty="0" smtClean="0"/>
              <a:t> </a:t>
            </a:r>
            <a:r>
              <a:rPr lang="en-GB" u="none" baseline="0" dirty="0" err="1" smtClean="0"/>
              <a:t>por</a:t>
            </a:r>
            <a:r>
              <a:rPr lang="en-GB" u="none" baseline="0" dirty="0" smtClean="0"/>
              <a:t> el Senor </a:t>
            </a:r>
            <a:r>
              <a:rPr lang="en-GB" sz="1200" kern="1200" dirty="0" smtClean="0">
                <a:solidFill>
                  <a:schemeClr val="tx1"/>
                </a:solidFill>
                <a:effectLst/>
                <a:latin typeface="+mn-lt"/>
                <a:ea typeface="+mn-ea"/>
                <a:cs typeface="+mn-cs"/>
              </a:rPr>
              <a:t>Mr. Anibal </a:t>
            </a:r>
            <a:r>
              <a:rPr lang="en-GB" sz="1200" kern="1200" dirty="0" err="1" smtClean="0">
                <a:solidFill>
                  <a:schemeClr val="tx1"/>
                </a:solidFill>
                <a:effectLst/>
                <a:latin typeface="+mn-lt"/>
                <a:ea typeface="+mn-ea"/>
                <a:cs typeface="+mn-cs"/>
              </a:rPr>
              <a:t>Kolhuber</a:t>
            </a:r>
            <a:endParaRPr lang="en-GB"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u="none" baseline="0" dirty="0" err="1" smtClean="0"/>
              <a:t>Ademas</a:t>
            </a:r>
            <a:r>
              <a:rPr lang="en-GB" u="none" baseline="0" dirty="0" smtClean="0"/>
              <a:t> el </a:t>
            </a:r>
            <a:r>
              <a:rPr lang="en-GB" u="none" baseline="0" dirty="0" err="1" smtClean="0"/>
              <a:t>interes</a:t>
            </a:r>
            <a:r>
              <a:rPr lang="en-GB" u="none" baseline="0" dirty="0" smtClean="0"/>
              <a:t> ha </a:t>
            </a:r>
            <a:r>
              <a:rPr lang="en-GB" u="none" baseline="0" dirty="0" err="1" smtClean="0"/>
              <a:t>sido</a:t>
            </a:r>
            <a:r>
              <a:rPr lang="en-GB" u="none" baseline="0" dirty="0" smtClean="0"/>
              <a:t> </a:t>
            </a:r>
            <a:r>
              <a:rPr lang="en-GB" u="none" baseline="0" dirty="0" err="1" smtClean="0"/>
              <a:t>incrementado</a:t>
            </a:r>
            <a:r>
              <a:rPr lang="en-GB" u="none" baseline="0" dirty="0" smtClean="0"/>
              <a:t> </a:t>
            </a:r>
            <a:r>
              <a:rPr lang="en-GB" u="none" baseline="0" dirty="0" err="1" smtClean="0"/>
              <a:t>por</a:t>
            </a:r>
            <a:r>
              <a:rPr lang="en-GB" u="none" baseline="0" dirty="0" smtClean="0"/>
              <a:t> </a:t>
            </a:r>
            <a:r>
              <a:rPr lang="en-GB" u="none" baseline="0" dirty="0" err="1" smtClean="0"/>
              <a:t>las</a:t>
            </a:r>
            <a:r>
              <a:rPr lang="en-GB" u="none" baseline="0" dirty="0" smtClean="0"/>
              <a:t> </a:t>
            </a:r>
            <a:r>
              <a:rPr lang="en-GB" u="none" baseline="0" dirty="0" err="1" smtClean="0"/>
              <a:t>iniciativas</a:t>
            </a:r>
            <a:r>
              <a:rPr lang="en-GB" u="none" baseline="0" dirty="0" smtClean="0"/>
              <a:t> de la </a:t>
            </a:r>
            <a:r>
              <a:rPr lang="en-GB" u="none" baseline="0" dirty="0" err="1" smtClean="0"/>
              <a:t>sociedad</a:t>
            </a:r>
            <a:r>
              <a:rPr lang="en-GB" u="none" baseline="0" dirty="0" smtClean="0"/>
              <a:t> civil </a:t>
            </a:r>
            <a:r>
              <a:rPr lang="en-GB" u="none" baseline="0" dirty="0" err="1" smtClean="0"/>
              <a:t>como</a:t>
            </a:r>
            <a:r>
              <a:rPr lang="en-GB" u="none" baseline="0" dirty="0" smtClean="0"/>
              <a:t> </a:t>
            </a:r>
            <a:r>
              <a:rPr lang="en-US" sz="1200" dirty="0" smtClean="0">
                <a:solidFill>
                  <a:schemeClr val="tx1">
                    <a:lumMod val="65000"/>
                    <a:lumOff val="35000"/>
                  </a:schemeClr>
                </a:solidFill>
              </a:rPr>
              <a:t>TPA </a:t>
            </a:r>
            <a:r>
              <a:rPr lang="en-GB" sz="1200" baseline="0" dirty="0" smtClean="0">
                <a:solidFill>
                  <a:schemeClr val="tx1">
                    <a:lumMod val="65000"/>
                    <a:lumOff val="35000"/>
                  </a:schemeClr>
                </a:solidFill>
              </a:rPr>
              <a:t>Transparency Participation and Accountability </a:t>
            </a:r>
            <a:r>
              <a:rPr lang="en-US" sz="1200" dirty="0" smtClean="0">
                <a:solidFill>
                  <a:schemeClr val="tx1">
                    <a:lumMod val="65000"/>
                    <a:lumOff val="35000"/>
                  </a:schemeClr>
                </a:solidFill>
              </a:rPr>
              <a:t>Initiative </a:t>
            </a:r>
            <a:r>
              <a:rPr lang="en-US" sz="1200" dirty="0" err="1" smtClean="0">
                <a:solidFill>
                  <a:schemeClr val="tx1">
                    <a:lumMod val="65000"/>
                    <a:lumOff val="35000"/>
                  </a:schemeClr>
                </a:solidFill>
              </a:rPr>
              <a:t>que</a:t>
            </a:r>
            <a:r>
              <a:rPr lang="en-US" sz="1200" dirty="0" smtClean="0">
                <a:solidFill>
                  <a:schemeClr val="tx1">
                    <a:lumMod val="65000"/>
                    <a:lumOff val="35000"/>
                  </a:schemeClr>
                </a:solidFill>
              </a:rPr>
              <a:t> </a:t>
            </a:r>
            <a:r>
              <a:rPr lang="en-US" sz="1200" dirty="0" err="1" smtClean="0">
                <a:solidFill>
                  <a:schemeClr val="tx1">
                    <a:lumMod val="65000"/>
                    <a:lumOff val="35000"/>
                  </a:schemeClr>
                </a:solidFill>
              </a:rPr>
              <a:t>promueve</a:t>
            </a:r>
            <a:r>
              <a:rPr lang="en-US" sz="1200" dirty="0" smtClean="0">
                <a:solidFill>
                  <a:schemeClr val="tx1">
                    <a:lumMod val="65000"/>
                    <a:lumOff val="35000"/>
                  </a:schemeClr>
                </a:solidFill>
              </a:rPr>
              <a:t> la </a:t>
            </a:r>
            <a:r>
              <a:rPr lang="en-US" sz="1200" dirty="0" err="1" smtClean="0">
                <a:solidFill>
                  <a:schemeClr val="tx1">
                    <a:lumMod val="65000"/>
                    <a:lumOff val="35000"/>
                  </a:schemeClr>
                </a:solidFill>
              </a:rPr>
              <a:t>participacion</a:t>
            </a:r>
            <a:r>
              <a:rPr lang="en-US" sz="1200" dirty="0" smtClean="0">
                <a:solidFill>
                  <a:schemeClr val="tx1">
                    <a:lumMod val="65000"/>
                    <a:lumOff val="35000"/>
                  </a:schemeClr>
                </a:solidFill>
              </a:rPr>
              <a:t> de</a:t>
            </a:r>
            <a:r>
              <a:rPr lang="en-US" sz="1200" baseline="0" dirty="0" smtClean="0">
                <a:solidFill>
                  <a:schemeClr val="tx1">
                    <a:lumMod val="65000"/>
                    <a:lumOff val="35000"/>
                  </a:schemeClr>
                </a:solidFill>
              </a:rPr>
              <a:t> </a:t>
            </a:r>
            <a:r>
              <a:rPr lang="en-US" sz="1200" baseline="0" dirty="0" err="1" smtClean="0">
                <a:solidFill>
                  <a:schemeClr val="tx1">
                    <a:lumMod val="65000"/>
                    <a:lumOff val="35000"/>
                  </a:schemeClr>
                </a:solidFill>
              </a:rPr>
              <a:t>ciudadanos</a:t>
            </a:r>
            <a:r>
              <a:rPr lang="en-US" sz="1200" baseline="0" dirty="0" smtClean="0">
                <a:solidFill>
                  <a:schemeClr val="tx1">
                    <a:lumMod val="65000"/>
                    <a:lumOff val="35000"/>
                  </a:schemeClr>
                </a:solidFill>
              </a:rPr>
              <a:t> </a:t>
            </a:r>
            <a:r>
              <a:rPr lang="en-US" sz="1200" baseline="0" dirty="0" err="1" smtClean="0">
                <a:solidFill>
                  <a:schemeClr val="tx1">
                    <a:lumMod val="65000"/>
                    <a:lumOff val="35000"/>
                  </a:schemeClr>
                </a:solidFill>
              </a:rPr>
              <a:t>en</a:t>
            </a:r>
            <a:r>
              <a:rPr lang="en-US" sz="1200" baseline="0" dirty="0" smtClean="0">
                <a:solidFill>
                  <a:schemeClr val="tx1">
                    <a:lumMod val="65000"/>
                    <a:lumOff val="35000"/>
                  </a:schemeClr>
                </a:solidFill>
              </a:rPr>
              <a:t> el </a:t>
            </a:r>
            <a:r>
              <a:rPr lang="en-US" sz="1200" baseline="0" dirty="0" err="1" smtClean="0">
                <a:solidFill>
                  <a:schemeClr val="tx1">
                    <a:lumMod val="65000"/>
                    <a:lumOff val="35000"/>
                  </a:schemeClr>
                </a:solidFill>
              </a:rPr>
              <a:t>trabajo</a:t>
            </a:r>
            <a:r>
              <a:rPr lang="en-US" sz="1200" baseline="0" dirty="0" smtClean="0">
                <a:solidFill>
                  <a:schemeClr val="tx1">
                    <a:lumMod val="65000"/>
                    <a:lumOff val="35000"/>
                  </a:schemeClr>
                </a:solidFill>
              </a:rPr>
              <a:t> de </a:t>
            </a:r>
            <a:r>
              <a:rPr lang="en-US" sz="1200" baseline="0" dirty="0" err="1" smtClean="0">
                <a:solidFill>
                  <a:schemeClr val="tx1">
                    <a:lumMod val="65000"/>
                    <a:lumOff val="35000"/>
                  </a:schemeClr>
                </a:solidFill>
              </a:rPr>
              <a:t>las</a:t>
            </a:r>
            <a:r>
              <a:rPr lang="en-US" sz="1200" baseline="0" dirty="0" smtClean="0">
                <a:solidFill>
                  <a:schemeClr val="tx1">
                    <a:lumMod val="65000"/>
                    <a:lumOff val="35000"/>
                  </a:schemeClr>
                </a:solidFill>
              </a:rPr>
              <a:t> EFS</a:t>
            </a:r>
            <a:endParaRPr lang="en-GB" sz="1200" dirty="0" smtClean="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u="none" baseline="0" dirty="0" err="1" smtClean="0"/>
              <a:t>Nuestro</a:t>
            </a:r>
            <a:r>
              <a:rPr lang="en-GB" u="none" baseline="0" dirty="0" smtClean="0"/>
              <a:t> </a:t>
            </a:r>
            <a:r>
              <a:rPr lang="en-GB" u="none" baseline="0" dirty="0" err="1" smtClean="0"/>
              <a:t>proyecto</a:t>
            </a:r>
            <a:r>
              <a:rPr lang="en-GB" u="none" baseline="0" dirty="0" smtClean="0"/>
              <a:t> se </a:t>
            </a:r>
            <a:r>
              <a:rPr lang="en-GB" u="none" baseline="0" dirty="0" err="1" smtClean="0"/>
              <a:t>basa</a:t>
            </a:r>
            <a:r>
              <a:rPr lang="en-GB" u="none" baseline="0" dirty="0" smtClean="0"/>
              <a:t> </a:t>
            </a:r>
            <a:r>
              <a:rPr lang="en-GB" u="none" baseline="0" dirty="0" err="1" smtClean="0"/>
              <a:t>en</a:t>
            </a:r>
            <a:r>
              <a:rPr lang="en-GB" u="none" baseline="0" dirty="0" smtClean="0"/>
              <a:t> </a:t>
            </a:r>
            <a:r>
              <a:rPr lang="en-GB" u="none" baseline="0" dirty="0" err="1" smtClean="0"/>
              <a:t>esas</a:t>
            </a:r>
            <a:r>
              <a:rPr lang="en-GB" u="none" baseline="0" dirty="0" smtClean="0"/>
              <a:t> </a:t>
            </a:r>
            <a:r>
              <a:rPr lang="en-GB" u="none" baseline="0" dirty="0" err="1" smtClean="0"/>
              <a:t>experiencias</a:t>
            </a:r>
            <a:r>
              <a:rPr lang="en-GB" u="none" baseline="0" dirty="0" smtClean="0"/>
              <a:t> para </a:t>
            </a:r>
            <a:r>
              <a:rPr lang="en-GB" u="none" baseline="0" dirty="0" err="1" smtClean="0"/>
              <a:t>generar</a:t>
            </a:r>
            <a:r>
              <a:rPr lang="en-GB" u="none" baseline="0" dirty="0" smtClean="0"/>
              <a:t> </a:t>
            </a:r>
            <a:r>
              <a:rPr lang="en-GB" u="none" baseline="0" dirty="0" err="1" smtClean="0"/>
              <a:t>nuevo</a:t>
            </a:r>
            <a:r>
              <a:rPr lang="en-GB" u="none" baseline="0" dirty="0" smtClean="0"/>
              <a:t> </a:t>
            </a:r>
            <a:r>
              <a:rPr lang="en-GB" u="none" baseline="0" dirty="0" err="1" smtClean="0"/>
              <a:t>conocimiento</a:t>
            </a:r>
            <a:r>
              <a:rPr lang="en-GB" u="none" baseline="0" dirty="0" smtClean="0"/>
              <a:t> </a:t>
            </a:r>
            <a:r>
              <a:rPr lang="en-GB" u="none" baseline="0" dirty="0" err="1" smtClean="0"/>
              <a:t>donde</a:t>
            </a:r>
            <a:r>
              <a:rPr lang="en-GB" u="none" baseline="0" dirty="0" smtClean="0"/>
              <a:t> se </a:t>
            </a:r>
            <a:r>
              <a:rPr lang="en-GB" u="none" baseline="0" dirty="0" err="1" smtClean="0"/>
              <a:t>han</a:t>
            </a:r>
            <a:r>
              <a:rPr lang="en-GB" u="none" baseline="0" dirty="0" smtClean="0"/>
              <a:t> </a:t>
            </a:r>
            <a:r>
              <a:rPr lang="en-GB" u="none" baseline="0" dirty="0" err="1" smtClean="0"/>
              <a:t>identificado</a:t>
            </a:r>
            <a:endParaRPr lang="en-GB" u="non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u="non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u="sng"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u="sng" baseline="0" dirty="0" smtClean="0"/>
              <a:t> </a:t>
            </a:r>
            <a:r>
              <a:rPr lang="en-GB" sz="1200" dirty="0" smtClean="0">
                <a:solidFill>
                  <a:schemeClr val="tx1">
                    <a:lumMod val="65000"/>
                    <a:lumOff val="35000"/>
                  </a:schemeClr>
                </a:solidFill>
              </a:rPr>
              <a:t>Identified as a </a:t>
            </a:r>
            <a:r>
              <a:rPr lang="en-GB" sz="1200" b="1" dirty="0" smtClean="0">
                <a:solidFill>
                  <a:schemeClr val="tx1">
                    <a:lumMod val="65000"/>
                    <a:lumOff val="35000"/>
                  </a:schemeClr>
                </a:solidFill>
              </a:rPr>
              <a:t>Priority need</a:t>
            </a:r>
            <a:r>
              <a:rPr lang="en-GB" sz="1200" dirty="0" smtClean="0">
                <a:solidFill>
                  <a:schemeClr val="tx1">
                    <a:lumMod val="65000"/>
                    <a:lumOff val="35000"/>
                  </a:schemeClr>
                </a:solidFill>
              </a:rPr>
              <a:t> by all INTOSAI regions during IDI workshop =&gt; IDI is developing a </a:t>
            </a:r>
            <a:r>
              <a:rPr lang="en-GB" u="sng" baseline="0" dirty="0" smtClean="0"/>
              <a:t>IDI programme </a:t>
            </a:r>
            <a:r>
              <a:rPr lang="en-GB" baseline="0" dirty="0" smtClean="0"/>
              <a:t>envisage a programme in 4 languages, targeting top level SAIs as well as staff involved in engagement . 4 phases starting in 2015-2016 consulting with SAI to obtain their commitment; research on SAI stakeholder management practices, develop a Public Good Guidance on SAI stakeholder management, , blended programme at regional level for development of engagement strategy and action plan, Sai level support for 5 </a:t>
            </a:r>
            <a:r>
              <a:rPr lang="en-GB" baseline="0" dirty="0" err="1" smtClean="0"/>
              <a:t>sai</a:t>
            </a:r>
            <a:r>
              <a:rPr lang="en-GB" baseline="0" dirty="0" smtClean="0"/>
              <a:t> who submitted good strategies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smtClean="0">
                <a:solidFill>
                  <a:schemeClr val="tx1">
                    <a:lumMod val="65000"/>
                    <a:lumOff val="35000"/>
                  </a:schemeClr>
                </a:solidFill>
              </a:rPr>
              <a:t> </a:t>
            </a:r>
            <a:r>
              <a:rPr lang="en-GB" b="0" dirty="0" smtClean="0"/>
              <a:t>OLACEFS-GIZ regional project</a:t>
            </a:r>
            <a:r>
              <a:rPr lang="en-GB" b="0" baseline="0" dirty="0" smtClean="0"/>
              <a:t> supporting </a:t>
            </a:r>
            <a:r>
              <a:rPr lang="en-GB" sz="1200" b="0" kern="1200" dirty="0" smtClean="0">
                <a:solidFill>
                  <a:schemeClr val="tx1"/>
                </a:solidFill>
                <a:effectLst/>
                <a:latin typeface="+mn-lt"/>
                <a:ea typeface="+mn-ea"/>
                <a:cs typeface="+mn-cs"/>
              </a:rPr>
              <a:t>adoption and implementation of mechanisms for engaging with the public among Latin American SAIs: report to document good </a:t>
            </a:r>
            <a:r>
              <a:rPr lang="en-GB" sz="1200" b="0" kern="1200" dirty="0" err="1" smtClean="0">
                <a:solidFill>
                  <a:schemeClr val="tx1"/>
                </a:solidFill>
                <a:effectLst/>
                <a:latin typeface="+mn-lt"/>
                <a:ea typeface="+mn-ea"/>
                <a:cs typeface="+mn-cs"/>
              </a:rPr>
              <a:t>preactice</a:t>
            </a:r>
            <a:r>
              <a:rPr lang="en-GB" sz="1200" b="0" kern="1200" baseline="0" dirty="0" smtClean="0">
                <a:solidFill>
                  <a:schemeClr val="tx1"/>
                </a:solidFill>
                <a:effectLst/>
                <a:latin typeface="+mn-lt"/>
                <a:ea typeface="+mn-ea"/>
                <a:cs typeface="+mn-cs"/>
              </a:rPr>
              <a:t> in the region, handbook for the </a:t>
            </a:r>
            <a:r>
              <a:rPr lang="en-GB" sz="1200" b="0" kern="1200" baseline="0" dirty="0" err="1" smtClean="0">
                <a:solidFill>
                  <a:schemeClr val="tx1"/>
                </a:solidFill>
                <a:effectLst/>
                <a:latin typeface="+mn-lt"/>
                <a:ea typeface="+mn-ea"/>
                <a:cs typeface="+mn-cs"/>
              </a:rPr>
              <a:t>implementaion</a:t>
            </a:r>
            <a:r>
              <a:rPr lang="en-GB" sz="1200" b="0" kern="1200" baseline="0" dirty="0" smtClean="0">
                <a:solidFill>
                  <a:schemeClr val="tx1"/>
                </a:solidFill>
                <a:effectLst/>
                <a:latin typeface="+mn-lt"/>
                <a:ea typeface="+mn-ea"/>
                <a:cs typeface="+mn-cs"/>
              </a:rPr>
              <a:t> of good </a:t>
            </a:r>
            <a:r>
              <a:rPr lang="en-GB" sz="1200" b="0" kern="1200" baseline="0" dirty="0" err="1" smtClean="0">
                <a:solidFill>
                  <a:schemeClr val="tx1"/>
                </a:solidFill>
                <a:effectLst/>
                <a:latin typeface="+mn-lt"/>
                <a:ea typeface="+mn-ea"/>
                <a:cs typeface="+mn-cs"/>
              </a:rPr>
              <a:t>practive</a:t>
            </a:r>
            <a:r>
              <a:rPr lang="en-GB" sz="1200" b="0" kern="1200" baseline="0" dirty="0" smtClean="0">
                <a:solidFill>
                  <a:schemeClr val="tx1"/>
                </a:solidFill>
                <a:effectLst/>
                <a:latin typeface="+mn-lt"/>
                <a:ea typeface="+mn-ea"/>
                <a:cs typeface="+mn-cs"/>
              </a:rPr>
              <a:t>, pilot projects</a:t>
            </a:r>
          </a:p>
          <a:p>
            <a:pPr lvl="1"/>
            <a:r>
              <a:rPr lang="en-GB" sz="1200" b="1" kern="1200" baseline="0" dirty="0" err="1" smtClean="0">
                <a:solidFill>
                  <a:schemeClr val="tx1"/>
                </a:solidFill>
                <a:effectLst/>
                <a:latin typeface="+mn-lt"/>
                <a:ea typeface="+mn-ea"/>
                <a:cs typeface="+mn-cs"/>
              </a:rPr>
              <a:t>COSta</a:t>
            </a:r>
            <a:r>
              <a:rPr lang="en-GB" sz="1200" b="1" kern="1200" baseline="0" dirty="0" smtClean="0">
                <a:solidFill>
                  <a:schemeClr val="tx1"/>
                </a:solidFill>
                <a:effectLst/>
                <a:latin typeface="+mn-lt"/>
                <a:ea typeface="+mn-ea"/>
                <a:cs typeface="+mn-cs"/>
              </a:rPr>
              <a:t> Rica: </a:t>
            </a:r>
            <a:r>
              <a:rPr lang="en-GB" sz="1200" kern="1200" dirty="0" smtClean="0">
                <a:solidFill>
                  <a:schemeClr val="tx1"/>
                </a:solidFill>
                <a:effectLst/>
                <a:latin typeface="+mn-lt"/>
                <a:ea typeface="+mn-ea"/>
                <a:cs typeface="+mn-cs"/>
              </a:rPr>
              <a:t>"Strengthening links with citizens: Improving capabilities to engage with civil society," which raised awareness among staff regarding the importance of engaging with citizens and allowed to establish a sustainable link with representatives from Costa Rican civil society (CGR  Costa Rica, ACIJ, OLACEFS-GIZ, 2014).</a:t>
            </a:r>
            <a:endParaRPr lang="en-GB" sz="14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The Comptroller General of Paraguay has implemented the initiative "Citizenship Rights and Social Control: Towards a thematic approach in the implementation of strategies of engagement with civil society in public oversight." The project aimed to promote joint strategies with specialized civil society organization on issues of public interest (e.g., environment) (CGR Paraguay, ACIJ, OLACEFS-GIZ, 2014).</a:t>
            </a:r>
            <a:endParaRPr lang="en-GB" sz="14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sz="1200" dirty="0" smtClean="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 </a:t>
            </a:r>
            <a:r>
              <a:rPr lang="en-GB" dirty="0" smtClean="0"/>
              <a:t>So</a:t>
            </a:r>
            <a:r>
              <a:rPr lang="en-GB" baseline="0" dirty="0" smtClean="0"/>
              <a:t> much has been done…why should we work on this issue more?</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Gaps in knowledge include how to</a:t>
            </a:r>
            <a:r>
              <a:rPr lang="en-GB" sz="1200" dirty="0" smtClean="0">
                <a:solidFill>
                  <a:schemeClr val="tx1">
                    <a:lumMod val="65000"/>
                    <a:lumOff val="35000"/>
                  </a:schemeClr>
                </a:solidFill>
              </a:rPr>
              <a:t> </a:t>
            </a:r>
            <a:r>
              <a:rPr lang="en-GB" sz="1200" dirty="0" err="1" smtClean="0">
                <a:solidFill>
                  <a:schemeClr val="tx1">
                    <a:lumMod val="65000"/>
                    <a:lumOff val="35000"/>
                  </a:schemeClr>
                </a:solidFill>
              </a:rPr>
              <a:t>underst</a:t>
            </a:r>
            <a:r>
              <a:rPr lang="en-GB" sz="1200" baseline="0" dirty="0" smtClean="0">
                <a:solidFill>
                  <a:schemeClr val="tx1">
                    <a:lumMod val="65000"/>
                    <a:lumOff val="35000"/>
                  </a:schemeClr>
                </a:solidFill>
              </a:rPr>
              <a:t> and map ESH</a:t>
            </a:r>
            <a:r>
              <a:rPr lang="en-GB" sz="1200" dirty="0" smtClean="0">
                <a:solidFill>
                  <a:schemeClr val="tx1">
                    <a:lumMod val="65000"/>
                    <a:lumOff val="35000"/>
                  </a:schemeClr>
                </a:solidFill>
              </a:rPr>
              <a:t>, which communication strategy to adopt,</a:t>
            </a:r>
            <a:r>
              <a:rPr lang="en-GB" sz="1200" baseline="0" dirty="0" smtClean="0">
                <a:solidFill>
                  <a:schemeClr val="tx1">
                    <a:lumMod val="65000"/>
                    <a:lumOff val="35000"/>
                  </a:schemeClr>
                </a:solidFill>
              </a:rPr>
              <a:t> developing a medium-term</a:t>
            </a:r>
            <a:r>
              <a:rPr lang="en-GB" sz="1200" dirty="0" smtClean="0">
                <a:solidFill>
                  <a:schemeClr val="tx1">
                    <a:lumMod val="65000"/>
                    <a:lumOff val="35000"/>
                  </a:schemeClr>
                </a:solidFill>
              </a:rPr>
              <a:t> management strategies, formulate a risk mitigation.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We have use this Set of questions to frame our research:</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Lack of systematic understanding</a:t>
            </a:r>
            <a:r>
              <a:rPr lang="en-GB" sz="1200" baseline="0" dirty="0" smtClean="0"/>
              <a:t> </a:t>
            </a:r>
            <a:r>
              <a:rPr lang="en-GB" sz="1200" kern="1200" dirty="0" err="1" smtClean="0">
                <a:solidFill>
                  <a:schemeClr val="tx1"/>
                </a:solidFill>
                <a:effectLst/>
                <a:latin typeface="+mn-lt"/>
                <a:ea typeface="+mn-ea"/>
                <a:cs typeface="+mn-cs"/>
              </a:rPr>
              <a:t>understanding</a:t>
            </a:r>
            <a:r>
              <a:rPr lang="en-GB" sz="1200" kern="1200" dirty="0" smtClean="0">
                <a:solidFill>
                  <a:schemeClr val="tx1"/>
                </a:solidFill>
                <a:effectLst/>
                <a:latin typeface="+mn-lt"/>
                <a:ea typeface="+mn-ea"/>
                <a:cs typeface="+mn-cs"/>
              </a:rPr>
              <a:t> and concrete evidence of whether engagement mechanisms are successful in reaching which goals and attaining which impacts. Moreover, if they are successful, we still need to understand how they contribute to such aims, and under what conditions.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171450" indent="-171450">
              <a:spcBef>
                <a:spcPts val="0"/>
              </a:spcBef>
              <a:buFontTx/>
              <a:buChar char="-"/>
              <a:defRPr/>
            </a:pPr>
            <a:r>
              <a:rPr lang="en-GB" sz="1200" dirty="0" smtClean="0"/>
              <a:t>Lack of strong evidence of the effect of each variable and interaction</a:t>
            </a:r>
          </a:p>
          <a:p>
            <a:pPr marL="171450" indent="-171450">
              <a:spcBef>
                <a:spcPts val="0"/>
              </a:spcBef>
              <a:buFontTx/>
              <a:buChar char="-"/>
              <a:defRPr/>
            </a:pPr>
            <a:r>
              <a:rPr lang="en-GB" sz="1200" dirty="0" smtClean="0"/>
              <a:t>How do you formulate outcomes of strengthening these relations?</a:t>
            </a:r>
          </a:p>
          <a:p>
            <a:pPr marL="171450" indent="-171450">
              <a:spcBef>
                <a:spcPts val="0"/>
              </a:spcBef>
              <a:buFontTx/>
              <a:buChar char="-"/>
              <a:defRPr/>
            </a:pPr>
            <a:r>
              <a:rPr lang="en-GB" sz="1200" dirty="0" smtClean="0"/>
              <a:t>How do you measure them (i.e. how do you measured increased trust between government and CSOs?)</a:t>
            </a:r>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3</a:t>
            </a:fld>
            <a:endParaRPr lang="en-GB"/>
          </a:p>
        </p:txBody>
      </p:sp>
    </p:spTree>
    <p:extLst>
      <p:ext uri="{BB962C8B-B14F-4D97-AF65-F5344CB8AC3E}">
        <p14:creationId xmlns:p14="http://schemas.microsoft.com/office/powerpoint/2010/main" val="2696364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4</a:t>
            </a:fld>
            <a:endParaRPr lang="en-GB"/>
          </a:p>
        </p:txBody>
      </p:sp>
    </p:spTree>
    <p:extLst>
      <p:ext uri="{BB962C8B-B14F-4D97-AF65-F5344CB8AC3E}">
        <p14:creationId xmlns:p14="http://schemas.microsoft.com/office/powerpoint/2010/main" val="2696364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EFS </a:t>
            </a:r>
            <a:r>
              <a:rPr lang="en-GB" sz="1200" b="0" kern="1200" dirty="0" err="1" smtClean="0">
                <a:solidFill>
                  <a:schemeClr val="tx1"/>
                </a:solidFill>
                <a:effectLst/>
                <a:latin typeface="+mn-lt"/>
                <a:ea typeface="+mn-ea"/>
                <a:cs typeface="+mn-cs"/>
              </a:rPr>
              <a:t>reconocen</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que</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comunicar</a:t>
            </a:r>
            <a:r>
              <a:rPr lang="en-GB" sz="1200" b="0" kern="1200" baseline="0" dirty="0" smtClean="0">
                <a:solidFill>
                  <a:schemeClr val="tx1"/>
                </a:solidFill>
                <a:effectLst/>
                <a:latin typeface="+mn-lt"/>
                <a:ea typeface="+mn-ea"/>
                <a:cs typeface="+mn-cs"/>
              </a:rPr>
              <a:t> los </a:t>
            </a:r>
            <a:r>
              <a:rPr lang="en-GB" sz="1200" b="0" kern="1200" baseline="0" dirty="0" err="1" smtClean="0">
                <a:solidFill>
                  <a:schemeClr val="tx1"/>
                </a:solidFill>
                <a:effectLst/>
                <a:latin typeface="+mn-lt"/>
                <a:ea typeface="+mn-ea"/>
                <a:cs typeface="+mn-cs"/>
              </a:rPr>
              <a:t>resultados</a:t>
            </a:r>
            <a:r>
              <a:rPr lang="en-GB" sz="1200" b="0" kern="1200" baseline="0" dirty="0" smtClean="0">
                <a:solidFill>
                  <a:schemeClr val="tx1"/>
                </a:solidFill>
                <a:effectLst/>
                <a:latin typeface="+mn-lt"/>
                <a:ea typeface="+mn-ea"/>
                <a:cs typeface="+mn-cs"/>
              </a:rPr>
              <a:t> y </a:t>
            </a:r>
            <a:r>
              <a:rPr lang="en-GB" sz="1200" b="0" kern="1200" baseline="0" dirty="0" err="1" smtClean="0">
                <a:solidFill>
                  <a:schemeClr val="tx1"/>
                </a:solidFill>
                <a:effectLst/>
                <a:latin typeface="+mn-lt"/>
                <a:ea typeface="+mn-ea"/>
                <a:cs typeface="+mn-cs"/>
              </a:rPr>
              <a:t>colaborar</a:t>
            </a:r>
            <a:r>
              <a:rPr lang="en-GB" sz="1200" b="0" kern="1200" baseline="0" dirty="0" smtClean="0">
                <a:solidFill>
                  <a:schemeClr val="tx1"/>
                </a:solidFill>
                <a:effectLst/>
                <a:latin typeface="+mn-lt"/>
                <a:ea typeface="+mn-ea"/>
                <a:cs typeface="+mn-cs"/>
              </a:rPr>
              <a:t> con </a:t>
            </a:r>
            <a:r>
              <a:rPr lang="en-GB" sz="1200" b="0" kern="1200" baseline="0" dirty="0" err="1" smtClean="0">
                <a:solidFill>
                  <a:schemeClr val="tx1"/>
                </a:solidFill>
                <a:effectLst/>
                <a:latin typeface="+mn-lt"/>
                <a:ea typeface="+mn-ea"/>
                <a:cs typeface="+mn-cs"/>
              </a:rPr>
              <a:t>actores</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externos</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lleva</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beneficios</a:t>
            </a:r>
            <a:r>
              <a:rPr lang="en-GB" sz="1200" b="0" kern="1200" baseline="0" dirty="0" smtClean="0">
                <a:solidFill>
                  <a:schemeClr val="tx1"/>
                </a:solidFill>
                <a:effectLst/>
                <a:latin typeface="+mn-lt"/>
                <a:ea typeface="+mn-ea"/>
                <a:cs typeface="+mn-cs"/>
              </a:rPr>
              <a:t> y se </a:t>
            </a:r>
            <a:r>
              <a:rPr lang="en-GB" sz="1200" b="0" kern="1200" baseline="0" dirty="0" err="1" smtClean="0">
                <a:solidFill>
                  <a:schemeClr val="tx1"/>
                </a:solidFill>
                <a:effectLst/>
                <a:latin typeface="+mn-lt"/>
                <a:ea typeface="+mn-ea"/>
                <a:cs typeface="+mn-cs"/>
              </a:rPr>
              <a:t>pueden</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resumir</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en</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esos</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tres</a:t>
            </a:r>
            <a:r>
              <a:rPr lang="en-GB" sz="1200" b="0" kern="1200" baseline="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baseline="0" dirty="0" err="1" smtClean="0">
                <a:solidFill>
                  <a:schemeClr val="tx1"/>
                </a:solidFill>
                <a:effectLst/>
                <a:latin typeface="+mn-lt"/>
                <a:ea typeface="+mn-ea"/>
                <a:cs typeface="+mn-cs"/>
              </a:rPr>
              <a:t>Monitoreo</a:t>
            </a:r>
            <a:r>
              <a:rPr lang="en-GB" sz="1200" b="0" kern="1200" baseline="0" dirty="0" smtClean="0">
                <a:solidFill>
                  <a:schemeClr val="tx1"/>
                </a:solidFill>
                <a:effectLst/>
                <a:latin typeface="+mn-lt"/>
                <a:ea typeface="+mn-ea"/>
                <a:cs typeface="+mn-cs"/>
              </a:rPr>
              <a:t>: 35% </a:t>
            </a:r>
            <a:r>
              <a:rPr lang="en-GB" sz="1200" b="0" kern="1200" baseline="0" dirty="0" err="1" smtClean="0">
                <a:solidFill>
                  <a:schemeClr val="tx1"/>
                </a:solidFill>
                <a:effectLst/>
                <a:latin typeface="+mn-lt"/>
                <a:ea typeface="+mn-ea"/>
                <a:cs typeface="+mn-cs"/>
              </a:rPr>
              <a:t>tinenen</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indicadores</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pero</a:t>
            </a:r>
            <a:r>
              <a:rPr lang="en-GB" sz="1200" b="0" kern="1200" baseline="0" dirty="0" smtClean="0">
                <a:solidFill>
                  <a:schemeClr val="tx1"/>
                </a:solidFill>
                <a:effectLst/>
                <a:latin typeface="+mn-lt"/>
                <a:ea typeface="+mn-ea"/>
                <a:cs typeface="+mn-cs"/>
              </a:rPr>
              <a:t> no </a:t>
            </a:r>
            <a:r>
              <a:rPr lang="en-GB" sz="1200" b="0" kern="1200" baseline="0" dirty="0" err="1" smtClean="0">
                <a:solidFill>
                  <a:schemeClr val="tx1"/>
                </a:solidFill>
                <a:effectLst/>
                <a:latin typeface="+mn-lt"/>
                <a:ea typeface="+mn-ea"/>
                <a:cs typeface="+mn-cs"/>
              </a:rPr>
              <a:t>siempre</a:t>
            </a:r>
            <a:r>
              <a:rPr lang="en-GB" sz="1200" b="0" kern="1200" baseline="0" dirty="0" smtClean="0">
                <a:solidFill>
                  <a:schemeClr val="tx1"/>
                </a:solidFill>
                <a:effectLst/>
                <a:latin typeface="+mn-lt"/>
                <a:ea typeface="+mn-ea"/>
                <a:cs typeface="+mn-cs"/>
              </a:rPr>
              <a:t> son de </a:t>
            </a:r>
            <a:r>
              <a:rPr lang="en-GB" sz="1200" b="0" kern="1200" baseline="0" dirty="0" err="1" smtClean="0">
                <a:solidFill>
                  <a:schemeClr val="tx1"/>
                </a:solidFill>
                <a:effectLst/>
                <a:latin typeface="+mn-lt"/>
                <a:ea typeface="+mn-ea"/>
                <a:cs typeface="+mn-cs"/>
              </a:rPr>
              <a:t>qualidad</a:t>
            </a:r>
            <a:r>
              <a:rPr lang="en-GB" sz="1200" b="0" kern="1200" baseline="0" dirty="0" smtClean="0">
                <a:solidFill>
                  <a:schemeClr val="tx1"/>
                </a:solidFill>
                <a:effectLst/>
                <a:latin typeface="+mn-lt"/>
                <a:ea typeface="+mn-ea"/>
                <a:cs typeface="+mn-cs"/>
              </a:rPr>
              <a:t> o </a:t>
            </a:r>
            <a:r>
              <a:rPr lang="en-GB" sz="1200" b="0" kern="1200" baseline="0" dirty="0" err="1" smtClean="0">
                <a:solidFill>
                  <a:schemeClr val="tx1"/>
                </a:solidFill>
                <a:effectLst/>
                <a:latin typeface="+mn-lt"/>
                <a:ea typeface="+mn-ea"/>
                <a:cs typeface="+mn-cs"/>
              </a:rPr>
              <a:t>miden</a:t>
            </a:r>
            <a:r>
              <a:rPr lang="en-GB" sz="1200" b="0" kern="1200" baseline="0" dirty="0" smtClean="0">
                <a:solidFill>
                  <a:schemeClr val="tx1"/>
                </a:solidFill>
                <a:effectLst/>
                <a:latin typeface="+mn-lt"/>
                <a:ea typeface="+mn-ea"/>
                <a:cs typeface="+mn-cs"/>
              </a:rPr>
              <a:t> el </a:t>
            </a:r>
            <a:r>
              <a:rPr lang="en-GB" sz="1200" b="0" kern="1200" baseline="0" dirty="0" err="1" smtClean="0">
                <a:solidFill>
                  <a:schemeClr val="tx1"/>
                </a:solidFill>
                <a:effectLst/>
                <a:latin typeface="+mn-lt"/>
                <a:ea typeface="+mn-ea"/>
                <a:cs typeface="+mn-cs"/>
              </a:rPr>
              <a:t>impacto</a:t>
            </a:r>
            <a:r>
              <a:rPr lang="en-GB" sz="1200" b="0" kern="1200" baseline="0" dirty="0" smtClean="0">
                <a:solidFill>
                  <a:schemeClr val="tx1"/>
                </a:solidFill>
                <a:effectLst/>
                <a:latin typeface="+mn-lt"/>
                <a:ea typeface="+mn-ea"/>
                <a:cs typeface="+mn-cs"/>
              </a:rPr>
              <a:t>. GTPC </a:t>
            </a:r>
            <a:r>
              <a:rPr lang="en-GB" sz="1200" b="0" kern="1200" baseline="0" dirty="0" err="1" smtClean="0">
                <a:solidFill>
                  <a:schemeClr val="tx1"/>
                </a:solidFill>
                <a:effectLst/>
                <a:latin typeface="+mn-lt"/>
                <a:ea typeface="+mn-ea"/>
                <a:cs typeface="+mn-cs"/>
              </a:rPr>
              <a:t>esta</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desarrollando</a:t>
            </a:r>
            <a:r>
              <a:rPr lang="en-GB" sz="1200" b="0" kern="1200" baseline="0" dirty="0" smtClean="0">
                <a:solidFill>
                  <a:schemeClr val="tx1"/>
                </a:solidFill>
                <a:effectLst/>
                <a:latin typeface="+mn-lt"/>
                <a:ea typeface="+mn-ea"/>
                <a:cs typeface="+mn-cs"/>
              </a:rPr>
              <a:t> un </a:t>
            </a:r>
            <a:r>
              <a:rPr lang="en-GB" sz="1200" b="0" kern="1200" baseline="0" dirty="0" err="1" smtClean="0">
                <a:solidFill>
                  <a:schemeClr val="tx1"/>
                </a:solidFill>
                <a:effectLst/>
                <a:latin typeface="+mn-lt"/>
                <a:ea typeface="+mn-ea"/>
                <a:cs typeface="+mn-cs"/>
              </a:rPr>
              <a:t>marco</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comun</a:t>
            </a:r>
            <a:r>
              <a:rPr lang="en-GB" sz="1200" b="0" kern="1200" baseline="0" dirty="0" smtClean="0">
                <a:solidFill>
                  <a:schemeClr val="tx1"/>
                </a:solidFill>
                <a:effectLst/>
                <a:latin typeface="+mn-lt"/>
                <a:ea typeface="+mn-ea"/>
                <a:cs typeface="+mn-cs"/>
              </a:rPr>
              <a:t> a </a:t>
            </a:r>
            <a:r>
              <a:rPr lang="en-GB" sz="1200" b="0" kern="1200" baseline="0" dirty="0" err="1" smtClean="0">
                <a:solidFill>
                  <a:schemeClr val="tx1"/>
                </a:solidFill>
                <a:effectLst/>
                <a:latin typeface="+mn-lt"/>
                <a:ea typeface="+mn-ea"/>
                <a:cs typeface="+mn-cs"/>
              </a:rPr>
              <a:t>las</a:t>
            </a:r>
            <a:r>
              <a:rPr lang="en-GB" sz="1200" b="0" kern="1200" baseline="0" dirty="0" smtClean="0">
                <a:solidFill>
                  <a:schemeClr val="tx1"/>
                </a:solidFill>
                <a:effectLst/>
                <a:latin typeface="+mn-lt"/>
                <a:ea typeface="+mn-ea"/>
                <a:cs typeface="+mn-cs"/>
              </a:rPr>
              <a:t> EFS de AL para </a:t>
            </a:r>
            <a:r>
              <a:rPr lang="en-GB" sz="1200" b="0" kern="1200" baseline="0" dirty="0" err="1" smtClean="0">
                <a:solidFill>
                  <a:schemeClr val="tx1"/>
                </a:solidFill>
                <a:effectLst/>
                <a:latin typeface="+mn-lt"/>
                <a:ea typeface="+mn-ea"/>
                <a:cs typeface="+mn-cs"/>
              </a:rPr>
              <a:t>monitorar</a:t>
            </a:r>
            <a:r>
              <a:rPr lang="en-GB" sz="1200" b="0" kern="1200" baseline="0" dirty="0" smtClean="0">
                <a:solidFill>
                  <a:schemeClr val="tx1"/>
                </a:solidFill>
                <a:effectLst/>
                <a:latin typeface="+mn-lt"/>
                <a:ea typeface="+mn-ea"/>
                <a:cs typeface="+mn-cs"/>
              </a:rPr>
              <a:t> y </a:t>
            </a:r>
            <a:r>
              <a:rPr lang="en-GB" sz="1200" b="0" kern="1200" baseline="0" dirty="0" err="1" smtClean="0">
                <a:solidFill>
                  <a:schemeClr val="tx1"/>
                </a:solidFill>
                <a:effectLst/>
                <a:latin typeface="+mn-lt"/>
                <a:ea typeface="+mn-ea"/>
                <a:cs typeface="+mn-cs"/>
              </a:rPr>
              <a:t>evaluar</a:t>
            </a:r>
            <a:r>
              <a:rPr lang="en-GB" sz="1200" b="0" kern="1200" baseline="0" dirty="0" smtClean="0">
                <a:solidFill>
                  <a:schemeClr val="tx1"/>
                </a:solidFill>
                <a:effectLst/>
                <a:latin typeface="+mn-lt"/>
                <a:ea typeface="+mn-ea"/>
                <a:cs typeface="+mn-cs"/>
              </a:rPr>
              <a:t> los </a:t>
            </a:r>
            <a:r>
              <a:rPr lang="en-GB" sz="1200" b="0" kern="1200" baseline="0" dirty="0" err="1" smtClean="0">
                <a:solidFill>
                  <a:schemeClr val="tx1"/>
                </a:solidFill>
                <a:effectLst/>
                <a:latin typeface="+mn-lt"/>
                <a:ea typeface="+mn-ea"/>
                <a:cs typeface="+mn-cs"/>
              </a:rPr>
              <a:t>resultados</a:t>
            </a:r>
            <a:r>
              <a:rPr lang="en-GB" sz="1200" b="0" kern="1200" baseline="0" dirty="0" smtClean="0">
                <a:solidFill>
                  <a:schemeClr val="tx1"/>
                </a:solidFill>
                <a:effectLst/>
                <a:latin typeface="+mn-lt"/>
                <a:ea typeface="+mn-ea"/>
                <a:cs typeface="+mn-cs"/>
              </a:rPr>
              <a:t> de </a:t>
            </a:r>
            <a:r>
              <a:rPr lang="en-GB" sz="1200" b="0" kern="1200" baseline="0" dirty="0" err="1" smtClean="0">
                <a:solidFill>
                  <a:schemeClr val="tx1"/>
                </a:solidFill>
                <a:effectLst/>
                <a:latin typeface="+mn-lt"/>
                <a:ea typeface="+mn-ea"/>
                <a:cs typeface="+mn-cs"/>
              </a:rPr>
              <a:t>als</a:t>
            </a:r>
            <a:r>
              <a:rPr lang="en-GB" sz="1200" b="0" kern="1200" baseline="0" dirty="0" smtClean="0">
                <a:solidFill>
                  <a:schemeClr val="tx1"/>
                </a:solidFill>
                <a:effectLst/>
                <a:latin typeface="+mn-lt"/>
                <a:ea typeface="+mn-ea"/>
                <a:cs typeface="+mn-cs"/>
              </a:rPr>
              <a:t> </a:t>
            </a:r>
            <a:r>
              <a:rPr lang="en-GB" sz="1200" b="0" kern="1200" baseline="0" dirty="0" err="1" smtClean="0">
                <a:solidFill>
                  <a:schemeClr val="tx1"/>
                </a:solidFill>
                <a:effectLst/>
                <a:latin typeface="+mn-lt"/>
                <a:ea typeface="+mn-ea"/>
                <a:cs typeface="+mn-cs"/>
              </a:rPr>
              <a:t>practicas</a:t>
            </a:r>
            <a:endParaRPr lang="en-GB"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There is no</a:t>
            </a:r>
            <a:r>
              <a:rPr lang="en-GB" sz="1200" b="1" kern="1200" baseline="0" dirty="0" smtClean="0">
                <a:solidFill>
                  <a:schemeClr val="tx1"/>
                </a:solidFill>
                <a:effectLst/>
                <a:latin typeface="+mn-lt"/>
                <a:ea typeface="+mn-ea"/>
                <a:cs typeface="+mn-cs"/>
              </a:rPr>
              <a:t> standard definition of engagement practices, most of SAIs don’t have a clear strategy or evaluation frameworks for their engagement mechanisms</a:t>
            </a:r>
            <a:endParaRPr lang="en-GB"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There is an overall agreement on the positive benefits of engagement with external stakeholders.</a:t>
            </a:r>
            <a:r>
              <a:rPr lang="en-GB" sz="1200" kern="1200" dirty="0" smtClean="0">
                <a:solidFill>
                  <a:schemeClr val="tx1"/>
                </a:solidFill>
                <a:effectLst/>
                <a:latin typeface="+mn-lt"/>
                <a:ea typeface="+mn-ea"/>
                <a:cs typeface="+mn-cs"/>
              </a:rPr>
              <a:t> 82% of survey respondents indicated they saw clear and measurable benefits for the SAI in engaging with citizen. however some respondents indicate that it is still early to identify the specific benefits of engagement given that they are at early stages of implementing engagement practices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When asked</a:t>
            </a:r>
            <a:r>
              <a:rPr lang="en-GB" sz="1200" kern="1200" baseline="0" dirty="0" smtClean="0">
                <a:solidFill>
                  <a:schemeClr val="tx1"/>
                </a:solidFill>
                <a:effectLst/>
                <a:latin typeface="+mn-lt"/>
                <a:ea typeface="+mn-ea"/>
                <a:cs typeface="+mn-cs"/>
              </a:rPr>
              <a:t> Why the SAI decided to adopt mechanism and practices for engagement with external stakeholders and what are the expected benefits the answers revolve around these main outcomes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00B29C"/>
                </a:solidFill>
              </a:rPr>
              <a:t>communicate audit results openly and engage with stakeholders has</a:t>
            </a:r>
            <a:r>
              <a:rPr lang="en-US" sz="1200" b="1" baseline="0" dirty="0" smtClean="0">
                <a:solidFill>
                  <a:srgbClr val="00B29C"/>
                </a:solidFill>
              </a:rPr>
              <a:t> helped to…..</a:t>
            </a:r>
            <a:endParaRPr lang="en-GB" sz="1200" kern="1200" baseline="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sz="1200" kern="1200" baseline="0" dirty="0" smtClean="0">
                <a:solidFill>
                  <a:schemeClr val="tx1"/>
                </a:solidFill>
                <a:effectLst/>
                <a:latin typeface="+mn-lt"/>
                <a:ea typeface="+mn-ea"/>
                <a:cs typeface="+mn-cs"/>
              </a:rPr>
              <a:t>MAKE SAIs more relevant: </a:t>
            </a:r>
            <a:r>
              <a:rPr lang="en-GB" sz="1200" kern="1200" dirty="0" smtClean="0">
                <a:solidFill>
                  <a:schemeClr val="tx1"/>
                </a:solidFill>
                <a:effectLst/>
                <a:latin typeface="+mn-lt"/>
                <a:ea typeface="+mn-ea"/>
                <a:cs typeface="+mn-cs"/>
              </a:rPr>
              <a:t>public aware that they can make submissions directly to the Office whenever they suspect misappropriation.” Citizens file demands to SAIs to investigate performance in some specific sectors (i.e. water management, extractive industries) where they have an interest.</a:t>
            </a:r>
            <a:r>
              <a:rPr lang="en-GB" sz="1200" kern="1200" baseline="0" dirty="0" smtClean="0">
                <a:solidFill>
                  <a:schemeClr val="tx1"/>
                </a:solidFill>
                <a:effectLst/>
                <a:latin typeface="+mn-lt"/>
                <a:ea typeface="+mn-ea"/>
                <a:cs typeface="+mn-cs"/>
              </a:rPr>
              <a:t> Understand citizens concerns on issues of </a:t>
            </a:r>
            <a:r>
              <a:rPr lang="en-GB" sz="1200" kern="1200" baseline="0" dirty="0" err="1" smtClean="0">
                <a:solidFill>
                  <a:schemeClr val="tx1"/>
                </a:solidFill>
                <a:effectLst/>
                <a:latin typeface="+mn-lt"/>
                <a:ea typeface="+mn-ea"/>
                <a:cs typeface="+mn-cs"/>
              </a:rPr>
              <a:t>curruption</a:t>
            </a:r>
            <a:r>
              <a:rPr lang="en-GB" sz="1200" kern="1200" baseline="0" dirty="0" smtClean="0">
                <a:solidFill>
                  <a:schemeClr val="tx1"/>
                </a:solidFill>
                <a:effectLst/>
                <a:latin typeface="+mn-lt"/>
                <a:ea typeface="+mn-ea"/>
                <a:cs typeface="+mn-cs"/>
              </a:rPr>
              <a:t> and lack of integrity.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the SAI benefits from a good image among citizens and CSOs, this is a deterrent to initiatives to curb its powers.” </a:t>
            </a:r>
            <a:r>
              <a:rPr lang="en-GB" sz="1200" i="0"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O</a:t>
            </a:r>
            <a:r>
              <a:rPr lang="en-US" sz="1200" i="0" kern="1200" dirty="0" smtClean="0">
                <a:solidFill>
                  <a:schemeClr val="tx1"/>
                </a:solidFill>
                <a:effectLst/>
                <a:latin typeface="+mn-lt"/>
                <a:ea typeface="+mn-ea"/>
                <a:cs typeface="+mn-cs"/>
              </a:rPr>
              <a:t>ur (quite strong) reputation is also caused by sensational reporting, which makes us a feared institute, and no minister wants to be connected with negative findings by us</a:t>
            </a:r>
            <a:r>
              <a:rPr lang="en-US" sz="1200" i="0" kern="1200" baseline="0" dirty="0" smtClean="0">
                <a:solidFill>
                  <a:schemeClr val="tx1"/>
                </a:solidFill>
                <a:effectLst/>
                <a:latin typeface="+mn-lt"/>
                <a:ea typeface="+mn-ea"/>
                <a:cs typeface="+mn-cs"/>
              </a:rPr>
              <a:t> and Parliament wouldn’t dare cutting our funding.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2) </a:t>
            </a:r>
            <a:r>
              <a:rPr lang="en-GB" sz="1200" kern="1200" dirty="0" smtClean="0">
                <a:solidFill>
                  <a:schemeClr val="tx1"/>
                </a:solidFill>
                <a:effectLst/>
                <a:latin typeface="+mn-lt"/>
                <a:ea typeface="+mn-ea"/>
                <a:cs typeface="+mn-cs"/>
              </a:rPr>
              <a:t>Observation and recommendation made by the SAI can be followed up by the stakeholders which will be helpful for enhancing governance and accountability.” Some SAIs report as benefit «the activation of disciplinary actions against officials» “</a:t>
            </a:r>
            <a:r>
              <a:rPr lang="en-US" sz="1200" kern="1200" dirty="0" smtClean="0">
                <a:solidFill>
                  <a:schemeClr val="tx1"/>
                </a:solidFill>
                <a:effectLst/>
                <a:latin typeface="+mn-lt"/>
                <a:ea typeface="+mn-ea"/>
                <a:cs typeface="+mn-cs"/>
              </a:rPr>
              <a:t>citizen engagement has helped increase the impact of their reports and promote the compliance with their recommendations.</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Monitoring:</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 contrast with the previous report, respondents to this survey revealed that 35%</a:t>
            </a:r>
            <a:r>
              <a:rPr lang="en-GB" baseline="0" dirty="0" smtClean="0"/>
              <a:t> SAIs have indicators and 30% are in process of developing them and further 13% are considering their development</a:t>
            </a:r>
            <a:r>
              <a:rPr lang="en-GB" sz="1200" kern="1200" dirty="0" smtClean="0">
                <a:solidFill>
                  <a:schemeClr val="tx1"/>
                </a:solidFill>
                <a:effectLst/>
                <a:latin typeface="+mn-lt"/>
                <a:ea typeface="+mn-ea"/>
                <a:cs typeface="+mn-cs"/>
              </a:rPr>
              <a:t>. Despite these numbers, it is still difficult to find information about the existing indicators. Most</a:t>
            </a:r>
            <a:r>
              <a:rPr lang="en-GB" sz="1200" kern="1200" baseline="0" dirty="0" smtClean="0">
                <a:solidFill>
                  <a:schemeClr val="tx1"/>
                </a:solidFill>
                <a:effectLst/>
                <a:latin typeface="+mn-lt"/>
                <a:ea typeface="+mn-ea"/>
                <a:cs typeface="+mn-cs"/>
              </a:rPr>
              <a:t> of the indicators are about outputs rather than associated to outcomes and impact, in the </a:t>
            </a:r>
            <a:r>
              <a:rPr lang="en-GB" sz="1200" kern="1200" baseline="0" dirty="0" err="1" smtClean="0">
                <a:solidFill>
                  <a:schemeClr val="tx1"/>
                </a:solidFill>
                <a:effectLst/>
                <a:latin typeface="+mn-lt"/>
                <a:ea typeface="+mn-ea"/>
                <a:cs typeface="+mn-cs"/>
              </a:rPr>
              <a:t>absense</a:t>
            </a:r>
            <a:r>
              <a:rPr lang="en-GB" sz="1200" kern="1200" baseline="0" dirty="0" smtClean="0">
                <a:solidFill>
                  <a:schemeClr val="tx1"/>
                </a:solidFill>
                <a:effectLst/>
                <a:latin typeface="+mn-lt"/>
                <a:ea typeface="+mn-ea"/>
                <a:cs typeface="+mn-cs"/>
              </a:rPr>
              <a:t> of a evaluation framework for engagement mechanisms.</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OLACEFS Working group on Citizen Participation is developing a set of indicators to assess SAIs </a:t>
            </a:r>
            <a:r>
              <a:rPr lang="en-GB" dirty="0" err="1" smtClean="0"/>
              <a:t>engagemetn</a:t>
            </a:r>
            <a:r>
              <a:rPr lang="en-GB" dirty="0" smtClean="0"/>
              <a:t> with external stakeholders </a:t>
            </a:r>
            <a:r>
              <a:rPr lang="en-GB" sz="1200" kern="1200" dirty="0" smtClean="0">
                <a:solidFill>
                  <a:schemeClr val="tx1"/>
                </a:solidFill>
                <a:effectLst/>
                <a:latin typeface="+mn-lt"/>
                <a:ea typeface="+mn-ea"/>
                <a:cs typeface="+mn-cs"/>
              </a:rPr>
              <a:t>goal of this effort is to provide Latin American SAIs with a common framework to assess and monitor the implementation of engagement practices in their respective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Example of these indicators are Public resources recovered because of actions that citizens contributed to (either in the planning and in the exercise itself or after the audit) within one year, in relation to the value in the previous year. Number of findings identified in audits, proposed by or with the intervention of the citizenry determined in relation to the total number of findings identified in the audit exercise in one year.</a:t>
            </a:r>
          </a:p>
        </p:txBody>
      </p:sp>
      <p:sp>
        <p:nvSpPr>
          <p:cNvPr id="4" name="Slide Number Placeholder 3"/>
          <p:cNvSpPr>
            <a:spLocks noGrp="1"/>
          </p:cNvSpPr>
          <p:nvPr>
            <p:ph type="sldNum" sz="quarter" idx="10"/>
          </p:nvPr>
        </p:nvSpPr>
        <p:spPr/>
        <p:txBody>
          <a:bodyPr/>
          <a:lstStyle/>
          <a:p>
            <a:fld id="{1B9C9F91-E858-4793-9D18-F4EF02C6E30C}" type="slidenum">
              <a:rPr lang="en-GB" smtClean="0"/>
              <a:pPr/>
              <a:t>5</a:t>
            </a:fld>
            <a:endParaRPr lang="en-GB"/>
          </a:p>
        </p:txBody>
      </p:sp>
    </p:spTree>
    <p:extLst>
      <p:ext uri="{BB962C8B-B14F-4D97-AF65-F5344CB8AC3E}">
        <p14:creationId xmlns:p14="http://schemas.microsoft.com/office/powerpoint/2010/main" val="1984691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SAIs</a:t>
            </a:r>
            <a:r>
              <a:rPr lang="en-GB" baseline="0" dirty="0" smtClean="0"/>
              <a:t> </a:t>
            </a:r>
            <a:r>
              <a:rPr lang="en-GB" baseline="0" dirty="0" err="1" smtClean="0"/>
              <a:t>dicslose</a:t>
            </a:r>
            <a:r>
              <a:rPr lang="en-GB" baseline="0" dirty="0" smtClean="0"/>
              <a:t> information (93% at least the mandate) but relevant for accountability and government scrutiny remains more limited: info on audit findings (83%)or user friendly material (55%) or follow up to recommendations (41%) public officials being sanctioned (17%). Or </a:t>
            </a:r>
            <a:r>
              <a:rPr lang="en-GB" baseline="0" dirty="0" err="1" smtClean="0"/>
              <a:t>relevan</a:t>
            </a:r>
            <a:r>
              <a:rPr lang="en-GB" baseline="0" dirty="0" smtClean="0"/>
              <a:t> for engagement such as audit plan (41%)</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96% use their institutional website to disclose. And 61% social media (see US innovative practices)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While most SAIs report having communication strategies and specialized units in place, the information suggests that many of them are basic policies and contact channels</a:t>
            </a:r>
            <a:r>
              <a:rPr lang="en-GB" sz="1200" kern="1200" baseline="0" dirty="0" smtClean="0">
                <a:solidFill>
                  <a:schemeClr val="tx1"/>
                </a:solidFill>
                <a:effectLst/>
                <a:latin typeface="+mn-lt"/>
                <a:ea typeface="+mn-ea"/>
                <a:cs typeface="+mn-cs"/>
              </a:rPr>
              <a:t> and don’t include a clear strategy beyond disclosure obligations</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Parliament: </a:t>
            </a:r>
            <a:r>
              <a:rPr lang="en-GB" baseline="0" dirty="0" smtClean="0"/>
              <a:t>information request on bills under evaluation or initiate a audit, attending hearings</a:t>
            </a:r>
            <a:endParaRPr lang="en-GB" dirty="0" smtClean="0"/>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6</a:t>
            </a:fld>
            <a:endParaRPr lang="en-GB"/>
          </a:p>
        </p:txBody>
      </p:sp>
    </p:spTree>
    <p:extLst>
      <p:ext uri="{BB962C8B-B14F-4D97-AF65-F5344CB8AC3E}">
        <p14:creationId xmlns:p14="http://schemas.microsoft.com/office/powerpoint/2010/main" val="2696364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Numero de Entidades de Fiscalización (EFS) que mencionan contar con alguna practica de colaboración con algún</a:t>
            </a:r>
            <a:r>
              <a:rPr lang="es-ES_tradnl" sz="1200" kern="1200" baseline="0" noProof="0" dirty="0" smtClean="0">
                <a:solidFill>
                  <a:schemeClr val="tx1"/>
                </a:solidFill>
                <a:effectLst/>
                <a:latin typeface="+mn-lt"/>
                <a:ea typeface="+mn-ea"/>
                <a:cs typeface="+mn-cs"/>
              </a:rPr>
              <a:t> </a:t>
            </a:r>
            <a:r>
              <a:rPr lang="es-ES_tradnl" sz="1200" kern="1200" noProof="0" dirty="0" smtClean="0">
                <a:solidFill>
                  <a:schemeClr val="tx1"/>
                </a:solidFill>
                <a:effectLst/>
                <a:latin typeface="+mn-lt"/>
                <a:ea typeface="+mn-ea"/>
                <a:cs typeface="+mn-cs"/>
              </a:rPr>
              <a:t>actor</a:t>
            </a:r>
            <a:r>
              <a:rPr lang="es-ES_tradnl" sz="1200" kern="1200" baseline="0" noProof="0" dirty="0" smtClean="0">
                <a:solidFill>
                  <a:schemeClr val="tx1"/>
                </a:solidFill>
                <a:effectLst/>
                <a:latin typeface="+mn-lt"/>
                <a:ea typeface="+mn-ea"/>
                <a:cs typeface="+mn-cs"/>
              </a:rPr>
              <a:t> externo en cada etapa del ciclo de trabajo y el porcentaje total para cada etapa.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Practicas de colaboración se concentran en la etapa de diseminación (71 menciones).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Colaboración mas frecuente con Ciudadanos/OSC (48 menciones) y Parlamentos (58 menciones)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Colaboración tiene lugar en etapas especificas con cada actor: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Con ciudadanos/OSC: en todas las etapas, pero significativamente menos en le seguimiento a</a:t>
            </a:r>
            <a:r>
              <a:rPr lang="es-ES_tradnl" sz="1200" kern="1200" baseline="0" noProof="0" dirty="0" smtClean="0">
                <a:solidFill>
                  <a:schemeClr val="tx1"/>
                </a:solidFill>
                <a:effectLst/>
                <a:latin typeface="+mn-lt"/>
                <a:ea typeface="+mn-ea"/>
                <a:cs typeface="+mn-cs"/>
              </a:rPr>
              <a:t> las recomendaciones (a pesar de que OSC/ciudadanos </a:t>
            </a:r>
            <a:r>
              <a:rPr lang="es-ES_tradnl" sz="1200" kern="1200" baseline="0" noProof="0" dirty="0" err="1" smtClean="0">
                <a:solidFill>
                  <a:schemeClr val="tx1"/>
                </a:solidFill>
                <a:effectLst/>
                <a:latin typeface="+mn-lt"/>
                <a:ea typeface="+mn-ea"/>
                <a:cs typeface="+mn-cs"/>
              </a:rPr>
              <a:t>podrian</a:t>
            </a:r>
            <a:r>
              <a:rPr lang="es-ES_tradnl" sz="1200" kern="1200" baseline="0" noProof="0" dirty="0" smtClean="0">
                <a:solidFill>
                  <a:schemeClr val="tx1"/>
                </a:solidFill>
                <a:effectLst/>
                <a:latin typeface="+mn-lt"/>
                <a:ea typeface="+mn-ea"/>
                <a:cs typeface="+mn-cs"/>
              </a:rPr>
              <a:t> fortalecer el impacto de EFS en esta etapa)</a:t>
            </a:r>
            <a:endParaRPr lang="es-ES_tradnl" sz="1200" kern="1200" noProof="0" dirty="0" smtClean="0">
              <a:solidFill>
                <a:schemeClr val="tx1"/>
              </a:solidFill>
              <a:effectLst/>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Con Parlamento: planificación y seguimiento de recomendaciones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200" kern="1200" noProof="0" dirty="0" smtClean="0">
                <a:solidFill>
                  <a:schemeClr val="tx1"/>
                </a:solidFill>
                <a:effectLst/>
                <a:latin typeface="+mn-lt"/>
                <a:ea typeface="+mn-ea"/>
                <a:cs typeface="+mn-cs"/>
              </a:rPr>
              <a:t>Con medios: diseminación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7</a:t>
            </a:fld>
            <a:endParaRPr lang="en-GB"/>
          </a:p>
        </p:txBody>
      </p:sp>
    </p:spTree>
    <p:extLst>
      <p:ext uri="{BB962C8B-B14F-4D97-AF65-F5344CB8AC3E}">
        <p14:creationId xmlns:p14="http://schemas.microsoft.com/office/powerpoint/2010/main" val="2144138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b="1" kern="1200" noProof="0" dirty="0" smtClean="0">
                <a:solidFill>
                  <a:schemeClr val="tx1"/>
                </a:solidFill>
                <a:effectLst/>
                <a:latin typeface="+mn-lt"/>
                <a:ea typeface="+mn-ea"/>
                <a:cs typeface="+mn-cs"/>
              </a:rPr>
              <a:t>Liderazgo: </a:t>
            </a:r>
            <a:r>
              <a:rPr lang="es-ES_tradnl" b="0" noProof="0" dirty="0" smtClean="0"/>
              <a:t>11 menciones, pero el mas mencionado como factor mas importante (8 menciones)</a:t>
            </a: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b="1"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b="1" noProof="0" dirty="0" smtClean="0"/>
              <a:t>Estándares internacionales</a:t>
            </a:r>
            <a:r>
              <a:rPr lang="es-ES_tradnl" b="1" baseline="0" noProof="0" dirty="0" smtClean="0"/>
              <a:t>: </a:t>
            </a:r>
            <a:r>
              <a:rPr lang="es-ES_tradnl" b="0" baseline="0" noProof="0" dirty="0" smtClean="0"/>
              <a:t>14 menciones, 4 como primer factor</a:t>
            </a: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b="1"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b="1" baseline="0" noProof="0" dirty="0" smtClean="0"/>
              <a:t>Contexto organizativo: </a:t>
            </a:r>
            <a:r>
              <a:rPr lang="es-ES_tradnl" b="0" baseline="0" noProof="0" dirty="0" smtClean="0"/>
              <a:t>12 menciones, 6 como primer factor</a:t>
            </a: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b="1"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b="1" baseline="0" noProof="0" dirty="0" smtClean="0"/>
              <a:t>Demanda de actores externos: </a:t>
            </a:r>
            <a:r>
              <a:rPr lang="es-ES_tradnl" b="0" baseline="0" noProof="0" dirty="0" smtClean="0"/>
              <a:t>11 menciones, pero solo 2 como primer factor</a:t>
            </a:r>
          </a:p>
          <a:p>
            <a:pPr marL="0" marR="0" indent="0" algn="l" defTabSz="914400" rtl="0" eaLnBrk="1" fontAlgn="auto" latinLnBrk="0" hangingPunct="1">
              <a:lnSpc>
                <a:spcPct val="100000"/>
              </a:lnSpc>
              <a:spcBef>
                <a:spcPts val="0"/>
              </a:spcBef>
              <a:spcAft>
                <a:spcPts val="0"/>
              </a:spcAft>
              <a:buClrTx/>
              <a:buSzTx/>
              <a:buFontTx/>
              <a:buNone/>
              <a:tabLst/>
              <a:defRPr/>
            </a:pPr>
            <a:endParaRPr lang="es-ES_tradnl" b="1"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_tradnl" b="1" baseline="0" noProof="0" dirty="0" smtClean="0"/>
              <a:t>Reformas de gobierno: </a:t>
            </a:r>
            <a:r>
              <a:rPr lang="es-ES_tradnl" b="0" baseline="0" noProof="0" dirty="0" smtClean="0"/>
              <a:t>9 menciones </a:t>
            </a:r>
            <a:endParaRPr lang="es-ES_tradnl" b="0" noProof="0" dirty="0" smtClean="0"/>
          </a:p>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8</a:t>
            </a:fld>
            <a:endParaRPr lang="en-GB"/>
          </a:p>
        </p:txBody>
      </p:sp>
    </p:spTree>
    <p:extLst>
      <p:ext uri="{BB962C8B-B14F-4D97-AF65-F5344CB8AC3E}">
        <p14:creationId xmlns:p14="http://schemas.microsoft.com/office/powerpoint/2010/main" val="2632638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B9C9F91-E858-4793-9D18-F4EF02C6E30C}" type="slidenum">
              <a:rPr lang="en-GB" smtClean="0"/>
              <a:pPr/>
              <a:t>9</a:t>
            </a:fld>
            <a:endParaRPr lang="en-GB"/>
          </a:p>
        </p:txBody>
      </p:sp>
    </p:spTree>
    <p:extLst>
      <p:ext uri="{BB962C8B-B14F-4D97-AF65-F5344CB8AC3E}">
        <p14:creationId xmlns:p14="http://schemas.microsoft.com/office/powerpoint/2010/main" val="365019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w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4053181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314148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1135697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66881"/>
            <a:ext cx="9144000" cy="218503"/>
          </a:xfrm>
          <a:prstGeom prst="rect">
            <a:avLst/>
          </a:prstGeom>
        </p:spPr>
      </p:pic>
      <p:sp>
        <p:nvSpPr>
          <p:cNvPr id="8" name="Slide Number Placeholder 4"/>
          <p:cNvSpPr txBox="1">
            <a:spLocks/>
          </p:cNvSpPr>
          <p:nvPr userDrawn="1"/>
        </p:nvSpPr>
        <p:spPr>
          <a:xfrm>
            <a:off x="6948264" y="6666881"/>
            <a:ext cx="2133600" cy="218503"/>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F78919-7FBE-4723-9FED-80087C755A43}" type="slidenum">
              <a:rPr lang="en-GB" smtClean="0"/>
              <a:pPr/>
              <a:t>‹Nº›</a:t>
            </a:fld>
            <a:endParaRPr lang="en-GB" dirty="0"/>
          </a:p>
        </p:txBody>
      </p:sp>
      <p:sp>
        <p:nvSpPr>
          <p:cNvPr id="9" name="TextBox 8"/>
          <p:cNvSpPr txBox="1"/>
          <p:nvPr userDrawn="1"/>
        </p:nvSpPr>
        <p:spPr>
          <a:xfrm>
            <a:off x="0" y="6634769"/>
            <a:ext cx="4427984" cy="276999"/>
          </a:xfrm>
          <a:prstGeom prst="rect">
            <a:avLst/>
          </a:prstGeom>
          <a:noFill/>
        </p:spPr>
        <p:txBody>
          <a:bodyPr wrap="square" rtlCol="0">
            <a:spAutoFit/>
          </a:bodyPr>
          <a:lstStyle/>
          <a:p>
            <a:r>
              <a:rPr lang="en-GB" sz="1200" dirty="0" smtClean="0">
                <a:solidFill>
                  <a:schemeClr val="tx1">
                    <a:lumMod val="50000"/>
                    <a:lumOff val="50000"/>
                  </a:schemeClr>
                </a:solidFill>
              </a:rPr>
              <a:t>Effective Institutions Platform</a:t>
            </a:r>
            <a:endParaRPr lang="en-GB" sz="1200" dirty="0">
              <a:solidFill>
                <a:schemeClr val="tx1">
                  <a:lumMod val="50000"/>
                  <a:lumOff val="50000"/>
                </a:schemeClr>
              </a:solidFill>
            </a:endParaRPr>
          </a:p>
        </p:txBody>
      </p:sp>
      <p:pic>
        <p:nvPicPr>
          <p:cNvPr id="10" name="Picture 2" descr="\\FS-MB-2\SdataDCD\Data\GPP DIVISION\G4DP\Effective Institutions Platform\Communication and Web\Logo\New Logo\icotype-EIP-01.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5" y="116633"/>
            <a:ext cx="360039" cy="732387"/>
          </a:xfrm>
          <a:prstGeom prst="rect">
            <a:avLst/>
          </a:prstGeom>
          <a:noFill/>
          <a:extLst>
            <a:ext uri="{909E8E84-426E-40DD-AFC4-6F175D3DCCD1}">
              <a14:hiddenFill xmlns:a14="http://schemas.microsoft.com/office/drawing/2010/main">
                <a:solidFill>
                  <a:srgbClr val="FFFFFF"/>
                </a:solidFill>
              </a14:hiddenFill>
            </a:ext>
          </a:extLst>
        </p:spPr>
      </p:pic>
      <p:pic>
        <p:nvPicPr>
          <p:cNvPr id="6" name="0 Imagen"/>
          <p:cNvPicPr/>
          <p:nvPr userDrawn="1"/>
        </p:nvPicPr>
        <p:blipFill>
          <a:blip r:embed="rId4" cstate="print">
            <a:extLst>
              <a:ext uri="{28A0092B-C50C-407E-A947-70E740481C1C}">
                <a14:useLocalDpi xmlns:a14="http://schemas.microsoft.com/office/drawing/2010/main" val="0"/>
              </a:ext>
            </a:extLst>
          </a:blip>
          <a:stretch>
            <a:fillRect/>
          </a:stretch>
        </p:blipFill>
        <p:spPr>
          <a:xfrm>
            <a:off x="7596336" y="217830"/>
            <a:ext cx="1246505" cy="631190"/>
          </a:xfrm>
          <a:prstGeom prst="rect">
            <a:avLst/>
          </a:prstGeom>
        </p:spPr>
      </p:pic>
    </p:spTree>
    <p:extLst>
      <p:ext uri="{BB962C8B-B14F-4D97-AF65-F5344CB8AC3E}">
        <p14:creationId xmlns:p14="http://schemas.microsoft.com/office/powerpoint/2010/main" val="28377259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213786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758600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3443216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395247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3296094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304111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424602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C253D-FC8A-4EAE-8271-A18D19252489}" type="datetimeFigureOut">
              <a:rPr lang="en-GB" smtClean="0"/>
              <a:pPr/>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57DAAF-9BD9-4C2E-81E5-D2D88B06D35F}" type="slidenum">
              <a:rPr lang="en-GB" smtClean="0"/>
              <a:pPr/>
              <a:t>‹Nº›</a:t>
            </a:fld>
            <a:endParaRPr lang="en-GB"/>
          </a:p>
        </p:txBody>
      </p:sp>
    </p:spTree>
    <p:extLst>
      <p:ext uri="{BB962C8B-B14F-4D97-AF65-F5344CB8AC3E}">
        <p14:creationId xmlns:p14="http://schemas.microsoft.com/office/powerpoint/2010/main" val="4184824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C253D-FC8A-4EAE-8271-A18D19252489}" type="datetimeFigureOut">
              <a:rPr lang="en-GB" smtClean="0"/>
              <a:pPr/>
              <a:t>03/12/2015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7DAAF-9BD9-4C2E-81E5-D2D88B06D35F}" type="slidenum">
              <a:rPr lang="en-GB" smtClean="0"/>
              <a:pPr/>
              <a:t>‹Nº›</a:t>
            </a:fld>
            <a:endParaRPr lang="en-GB"/>
          </a:p>
        </p:txBody>
      </p:sp>
    </p:spTree>
    <p:extLst>
      <p:ext uri="{BB962C8B-B14F-4D97-AF65-F5344CB8AC3E}">
        <p14:creationId xmlns:p14="http://schemas.microsoft.com/office/powerpoint/2010/main" val="2055351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3717032"/>
            <a:ext cx="7560840" cy="1477328"/>
          </a:xfrm>
          <a:prstGeom prst="rect">
            <a:avLst/>
          </a:prstGeom>
          <a:noFill/>
        </p:spPr>
        <p:txBody>
          <a:bodyPr wrap="square" rtlCol="0">
            <a:spAutoFit/>
          </a:bodyPr>
          <a:lstStyle/>
          <a:p>
            <a:pPr algn="ctr"/>
            <a:r>
              <a:rPr lang="en-GB" sz="3000" b="1" dirty="0" err="1" smtClean="0">
                <a:solidFill>
                  <a:srgbClr val="00B29C"/>
                </a:solidFill>
              </a:rPr>
              <a:t>Colaboración</a:t>
            </a:r>
            <a:r>
              <a:rPr lang="en-GB" sz="3000" b="1" dirty="0" smtClean="0">
                <a:solidFill>
                  <a:srgbClr val="00B29C"/>
                </a:solidFill>
              </a:rPr>
              <a:t> </a:t>
            </a:r>
            <a:r>
              <a:rPr lang="en-GB" sz="3000" b="1" dirty="0">
                <a:solidFill>
                  <a:srgbClr val="00B29C"/>
                </a:solidFill>
              </a:rPr>
              <a:t>entre </a:t>
            </a:r>
            <a:r>
              <a:rPr lang="en-GB" sz="3000" b="1" dirty="0" err="1">
                <a:solidFill>
                  <a:srgbClr val="00B29C"/>
                </a:solidFill>
              </a:rPr>
              <a:t>Entidades</a:t>
            </a:r>
            <a:r>
              <a:rPr lang="en-GB" sz="3000" b="1" dirty="0">
                <a:solidFill>
                  <a:srgbClr val="00B29C"/>
                </a:solidFill>
              </a:rPr>
              <a:t> </a:t>
            </a:r>
            <a:r>
              <a:rPr lang="en-GB" sz="3000" b="1" dirty="0" err="1" smtClean="0">
                <a:solidFill>
                  <a:srgbClr val="00B29C"/>
                </a:solidFill>
              </a:rPr>
              <a:t>Fiscalizadoras</a:t>
            </a:r>
            <a:r>
              <a:rPr lang="en-GB" sz="3000" b="1" dirty="0" smtClean="0">
                <a:solidFill>
                  <a:srgbClr val="00B29C"/>
                </a:solidFill>
              </a:rPr>
              <a:t> </a:t>
            </a:r>
            <a:r>
              <a:rPr lang="en-GB" sz="3000" b="1" dirty="0" err="1">
                <a:solidFill>
                  <a:srgbClr val="00B29C"/>
                </a:solidFill>
              </a:rPr>
              <a:t>Superiores</a:t>
            </a:r>
            <a:r>
              <a:rPr lang="en-GB" sz="3000" b="1" dirty="0">
                <a:solidFill>
                  <a:srgbClr val="00B29C"/>
                </a:solidFill>
              </a:rPr>
              <a:t> </a:t>
            </a:r>
            <a:r>
              <a:rPr lang="en-GB" sz="3000" b="1" dirty="0" smtClean="0">
                <a:solidFill>
                  <a:srgbClr val="00B29C"/>
                </a:solidFill>
              </a:rPr>
              <a:t>(EFS) y </a:t>
            </a:r>
            <a:r>
              <a:rPr lang="en-GB" sz="3000" b="1" dirty="0" err="1">
                <a:solidFill>
                  <a:srgbClr val="00B29C"/>
                </a:solidFill>
              </a:rPr>
              <a:t>actores</a:t>
            </a:r>
            <a:r>
              <a:rPr lang="en-GB" sz="3000" b="1" dirty="0">
                <a:solidFill>
                  <a:srgbClr val="00B29C"/>
                </a:solidFill>
              </a:rPr>
              <a:t> </a:t>
            </a:r>
            <a:r>
              <a:rPr lang="en-GB" sz="3000" b="1" dirty="0" err="1" smtClean="0">
                <a:solidFill>
                  <a:srgbClr val="00B29C"/>
                </a:solidFill>
              </a:rPr>
              <a:t>externos</a:t>
            </a:r>
            <a:r>
              <a:rPr lang="en-GB" sz="3000" b="1" dirty="0" smtClean="0">
                <a:solidFill>
                  <a:srgbClr val="00B29C"/>
                </a:solidFill>
              </a:rPr>
              <a:t> </a:t>
            </a:r>
          </a:p>
          <a:p>
            <a:pPr algn="ctr"/>
            <a:r>
              <a:rPr lang="es-ES_tradnl" sz="3000" b="1" dirty="0" smtClean="0">
                <a:solidFill>
                  <a:srgbClr val="00B29C"/>
                </a:solidFill>
              </a:rPr>
              <a:t>(</a:t>
            </a:r>
            <a:r>
              <a:rPr lang="es-ES_tradnl" sz="3000" b="1" dirty="0">
                <a:solidFill>
                  <a:srgbClr val="00B29C"/>
                </a:solidFill>
              </a:rPr>
              <a:t>2013-2016)</a:t>
            </a:r>
            <a:endParaRPr lang="en-GB" sz="3000" b="1" dirty="0">
              <a:solidFill>
                <a:srgbClr val="00B29C"/>
              </a:solidFill>
            </a:endParaRPr>
          </a:p>
        </p:txBody>
      </p:sp>
      <p:sp>
        <p:nvSpPr>
          <p:cNvPr id="5" name="TextBox 4"/>
          <p:cNvSpPr txBox="1"/>
          <p:nvPr/>
        </p:nvSpPr>
        <p:spPr>
          <a:xfrm>
            <a:off x="611560" y="620688"/>
            <a:ext cx="8208912" cy="2554545"/>
          </a:xfrm>
          <a:prstGeom prst="rect">
            <a:avLst/>
          </a:prstGeom>
          <a:noFill/>
        </p:spPr>
        <p:txBody>
          <a:bodyPr wrap="square" rtlCol="0">
            <a:spAutoFit/>
          </a:bodyPr>
          <a:lstStyle/>
          <a:p>
            <a:r>
              <a:rPr lang="en-GB" sz="4000" b="1" dirty="0">
                <a:solidFill>
                  <a:schemeClr val="accent6">
                    <a:lumMod val="75000"/>
                  </a:schemeClr>
                </a:solidFill>
              </a:rPr>
              <a:t>Effective  </a:t>
            </a:r>
            <a:r>
              <a:rPr lang="en-GB" sz="4000" b="1" dirty="0" smtClean="0">
                <a:solidFill>
                  <a:schemeClr val="accent6">
                    <a:lumMod val="75000"/>
                  </a:schemeClr>
                </a:solidFill>
              </a:rPr>
              <a:t>Institutions Platform –</a:t>
            </a:r>
          </a:p>
          <a:p>
            <a:endParaRPr lang="en-GB" sz="4000" b="1" dirty="0" smtClean="0">
              <a:solidFill>
                <a:schemeClr val="accent6">
                  <a:lumMod val="75000"/>
                </a:schemeClr>
              </a:solidFill>
            </a:endParaRPr>
          </a:p>
          <a:p>
            <a:r>
              <a:rPr lang="en-GB" sz="4000" b="1" i="1" dirty="0" err="1" smtClean="0">
                <a:solidFill>
                  <a:schemeClr val="accent6">
                    <a:lumMod val="75000"/>
                  </a:schemeClr>
                </a:solidFill>
              </a:rPr>
              <a:t>Plataforma</a:t>
            </a:r>
            <a:r>
              <a:rPr lang="en-GB" sz="4000" b="1" i="1" dirty="0" smtClean="0">
                <a:solidFill>
                  <a:schemeClr val="accent6">
                    <a:lumMod val="75000"/>
                  </a:schemeClr>
                </a:solidFill>
              </a:rPr>
              <a:t> para la </a:t>
            </a:r>
            <a:r>
              <a:rPr lang="en-GB" sz="4000" b="1" i="1" dirty="0" err="1" smtClean="0">
                <a:solidFill>
                  <a:schemeClr val="accent6">
                    <a:lumMod val="75000"/>
                  </a:schemeClr>
                </a:solidFill>
              </a:rPr>
              <a:t>Eficacia</a:t>
            </a:r>
            <a:r>
              <a:rPr lang="en-GB" sz="4000" b="1" i="1" dirty="0" smtClean="0">
                <a:solidFill>
                  <a:schemeClr val="accent6">
                    <a:lumMod val="75000"/>
                  </a:schemeClr>
                </a:solidFill>
              </a:rPr>
              <a:t> de </a:t>
            </a:r>
            <a:r>
              <a:rPr lang="en-GB" sz="4000" b="1" i="1" dirty="0" err="1" smtClean="0">
                <a:solidFill>
                  <a:schemeClr val="accent6">
                    <a:lumMod val="75000"/>
                  </a:schemeClr>
                </a:solidFill>
              </a:rPr>
              <a:t>las</a:t>
            </a:r>
            <a:r>
              <a:rPr lang="en-GB" sz="4000" b="1" i="1" dirty="0" smtClean="0">
                <a:solidFill>
                  <a:schemeClr val="accent6">
                    <a:lumMod val="75000"/>
                  </a:schemeClr>
                </a:solidFill>
              </a:rPr>
              <a:t> </a:t>
            </a:r>
            <a:r>
              <a:rPr lang="en-GB" sz="4000" b="1" i="1" dirty="0" err="1" smtClean="0">
                <a:solidFill>
                  <a:schemeClr val="accent6">
                    <a:lumMod val="75000"/>
                  </a:schemeClr>
                </a:solidFill>
              </a:rPr>
              <a:t>Instituciones</a:t>
            </a:r>
            <a:r>
              <a:rPr lang="en-GB" sz="4000" b="1" i="1" dirty="0">
                <a:solidFill>
                  <a:schemeClr val="accent6">
                    <a:lumMod val="75000"/>
                  </a:schemeClr>
                </a:solidFill>
              </a:rPr>
              <a:t> </a:t>
            </a:r>
            <a:r>
              <a:rPr lang="en-GB" sz="4000" b="1" i="1" dirty="0" smtClean="0">
                <a:solidFill>
                  <a:schemeClr val="accent6">
                    <a:lumMod val="75000"/>
                  </a:schemeClr>
                </a:solidFill>
              </a:rPr>
              <a:t>(EIP)</a:t>
            </a:r>
            <a:endParaRPr lang="en-GB" sz="4000" b="1" i="1" dirty="0">
              <a:solidFill>
                <a:schemeClr val="accent6">
                  <a:lumMod val="75000"/>
                </a:schemeClr>
              </a:solidFill>
            </a:endParaRPr>
          </a:p>
        </p:txBody>
      </p:sp>
    </p:spTree>
    <p:extLst>
      <p:ext uri="{BB962C8B-B14F-4D97-AF65-F5344CB8AC3E}">
        <p14:creationId xmlns:p14="http://schemas.microsoft.com/office/powerpoint/2010/main" val="1933345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67544" y="188640"/>
            <a:ext cx="7045373" cy="75071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2400" b="1" dirty="0">
                <a:solidFill>
                  <a:srgbClr val="00B29C"/>
                </a:solidFill>
              </a:rPr>
              <a:t>Practicas de Aprendizaje sobre la Colaboración </a:t>
            </a:r>
          </a:p>
          <a:p>
            <a:r>
              <a:rPr lang="es-ES_tradnl" sz="2400" b="1" dirty="0">
                <a:solidFill>
                  <a:srgbClr val="00B29C"/>
                </a:solidFill>
              </a:rPr>
              <a:t>EFS y actores externos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1148464"/>
            <a:ext cx="2848978" cy="1704472"/>
          </a:xfrm>
          <a:prstGeom prst="rect">
            <a:avLst/>
          </a:prstGeom>
        </p:spPr>
      </p:pic>
      <p:sp>
        <p:nvSpPr>
          <p:cNvPr id="10" name="TextBox 9"/>
          <p:cNvSpPr txBox="1"/>
          <p:nvPr/>
        </p:nvSpPr>
        <p:spPr>
          <a:xfrm>
            <a:off x="683568" y="5301208"/>
            <a:ext cx="1959511" cy="369332"/>
          </a:xfrm>
          <a:prstGeom prst="rect">
            <a:avLst/>
          </a:prstGeom>
          <a:noFill/>
        </p:spPr>
        <p:txBody>
          <a:bodyPr wrap="square" rtlCol="0">
            <a:spAutoFit/>
          </a:bodyPr>
          <a:lstStyle/>
          <a:p>
            <a:endParaRPr lang="en-GB"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121" y="1148464"/>
            <a:ext cx="2572663" cy="1704472"/>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02370" y="1148465"/>
            <a:ext cx="3381798" cy="1704472"/>
          </a:xfrm>
          <a:prstGeom prst="rect">
            <a:avLst/>
          </a:prstGeom>
        </p:spPr>
      </p:pic>
      <p:sp>
        <p:nvSpPr>
          <p:cNvPr id="2" name="TextBox 1"/>
          <p:cNvSpPr txBox="1"/>
          <p:nvPr/>
        </p:nvSpPr>
        <p:spPr>
          <a:xfrm>
            <a:off x="186215" y="4208601"/>
            <a:ext cx="8818939" cy="1631216"/>
          </a:xfrm>
          <a:prstGeom prst="rect">
            <a:avLst/>
          </a:prstGeom>
          <a:noFill/>
        </p:spPr>
        <p:txBody>
          <a:bodyPr wrap="square" rtlCol="0">
            <a:spAutoFit/>
          </a:bodyPr>
          <a:lstStyle/>
          <a:p>
            <a:r>
              <a:rPr lang="es-ES" sz="2000" b="1" i="1" dirty="0">
                <a:solidFill>
                  <a:srgbClr val="00B29C"/>
                </a:solidFill>
                <a:latin typeface="Arial" panose="020B0604020202020204" pitchFamily="34" charset="0"/>
                <a:cs typeface="Arial" panose="020B0604020202020204" pitchFamily="34" charset="0"/>
              </a:rPr>
              <a:t>La </a:t>
            </a:r>
            <a:r>
              <a:rPr lang="es-ES" sz="2000" b="1" dirty="0">
                <a:latin typeface="Arial" panose="020B0604020202020204" pitchFamily="34" charset="0"/>
                <a:cs typeface="Arial" panose="020B0604020202020204" pitchFamily="34" charset="0"/>
              </a:rPr>
              <a:t>alianza para el aprendizaje </a:t>
            </a:r>
            <a:r>
              <a:rPr lang="es-ES" sz="2000" b="1" i="1" dirty="0">
                <a:solidFill>
                  <a:srgbClr val="00B29C"/>
                </a:solidFill>
                <a:latin typeface="Arial" panose="020B0604020202020204" pitchFamily="34" charset="0"/>
                <a:cs typeface="Arial" panose="020B0604020202020204" pitchFamily="34" charset="0"/>
              </a:rPr>
              <a:t>es una </a:t>
            </a:r>
            <a:r>
              <a:rPr lang="es-ES" sz="2000" b="1" dirty="0">
                <a:latin typeface="Arial" panose="020B0604020202020204" pitchFamily="34" charset="0"/>
                <a:cs typeface="Arial" panose="020B0604020202020204" pitchFamily="34" charset="0"/>
              </a:rPr>
              <a:t>agrupación de múltiples </a:t>
            </a:r>
            <a:r>
              <a:rPr lang="es-ES" sz="2000" b="1" dirty="0" smtClean="0">
                <a:latin typeface="Arial" panose="020B0604020202020204" pitchFamily="34" charset="0"/>
                <a:cs typeface="Arial" panose="020B0604020202020204" pitchFamily="34" charset="0"/>
              </a:rPr>
              <a:t>actores </a:t>
            </a:r>
            <a:r>
              <a:rPr lang="es-ES" sz="2000" b="1" dirty="0">
                <a:latin typeface="Arial" panose="020B0604020202020204" pitchFamily="34" charset="0"/>
                <a:cs typeface="Arial" panose="020B0604020202020204" pitchFamily="34" charset="0"/>
              </a:rPr>
              <a:t>interesados </a:t>
            </a:r>
            <a:r>
              <a:rPr lang="es-ES" sz="2000" b="1" i="1" dirty="0" smtClean="0">
                <a:solidFill>
                  <a:srgbClr val="00B29C"/>
                </a:solidFill>
                <a:latin typeface="Arial" panose="020B0604020202020204" pitchFamily="34" charset="0"/>
                <a:cs typeface="Arial" panose="020B0604020202020204" pitchFamily="34" charset="0"/>
              </a:rPr>
              <a:t>que </a:t>
            </a:r>
            <a:r>
              <a:rPr lang="es-ES" sz="2000" b="1" i="1" dirty="0">
                <a:solidFill>
                  <a:srgbClr val="00B29C"/>
                </a:solidFill>
                <a:latin typeface="Arial" panose="020B0604020202020204" pitchFamily="34" charset="0"/>
                <a:cs typeface="Arial" panose="020B0604020202020204" pitchFamily="34" charset="0"/>
              </a:rPr>
              <a:t>desean activamente compartir </a:t>
            </a:r>
            <a:r>
              <a:rPr lang="es-ES" sz="2000" b="1" i="1" dirty="0" smtClean="0">
                <a:solidFill>
                  <a:srgbClr val="00B29C"/>
                </a:solidFill>
                <a:latin typeface="Arial" panose="020B0604020202020204" pitchFamily="34" charset="0"/>
                <a:cs typeface="Arial" panose="020B0604020202020204" pitchFamily="34" charset="0"/>
              </a:rPr>
              <a:t>experiencias </a:t>
            </a:r>
            <a:r>
              <a:rPr lang="es-ES" sz="2000" b="1" i="1" dirty="0">
                <a:solidFill>
                  <a:srgbClr val="00B29C"/>
                </a:solidFill>
                <a:latin typeface="Arial" panose="020B0604020202020204" pitchFamily="34" charset="0"/>
                <a:cs typeface="Arial" panose="020B0604020202020204" pitchFamily="34" charset="0"/>
              </a:rPr>
              <a:t>y </a:t>
            </a:r>
            <a:r>
              <a:rPr lang="es-ES" sz="2000" b="1" i="1" dirty="0" smtClean="0">
                <a:solidFill>
                  <a:srgbClr val="00B29C"/>
                </a:solidFill>
                <a:latin typeface="Arial" panose="020B0604020202020204" pitchFamily="34" charset="0"/>
                <a:cs typeface="Arial" panose="020B0604020202020204" pitchFamily="34" charset="0"/>
              </a:rPr>
              <a:t>generar nuevas propuestas sobre </a:t>
            </a:r>
            <a:r>
              <a:rPr lang="es-ES" sz="2000" b="1" i="1" dirty="0" smtClean="0">
                <a:latin typeface="Arial" panose="020B0604020202020204" pitchFamily="34" charset="0"/>
                <a:cs typeface="Arial" panose="020B0604020202020204" pitchFamily="34" charset="0"/>
              </a:rPr>
              <a:t>como la vinculación de las EFS con sus grupos de interés externos contribuye al refuerzo de los sistemas de rendición de cuentas</a:t>
            </a:r>
            <a:r>
              <a:rPr lang="es-ES" sz="2000" b="1" i="1" dirty="0" smtClean="0">
                <a:solidFill>
                  <a:srgbClr val="00B29C"/>
                </a:solidFill>
                <a:latin typeface="Arial" panose="020B0604020202020204" pitchFamily="34" charset="0"/>
                <a:cs typeface="Arial" panose="020B0604020202020204" pitchFamily="34" charset="0"/>
              </a:rPr>
              <a:t>?</a:t>
            </a:r>
            <a:endParaRPr lang="es-ES" sz="2000" b="1" i="1" dirty="0">
              <a:solidFill>
                <a:srgbClr val="00B29C"/>
              </a:solidFill>
              <a:latin typeface="Arial" panose="020B0604020202020204" pitchFamily="34" charset="0"/>
              <a:cs typeface="Arial" panose="020B0604020202020204" pitchFamily="34" charset="0"/>
            </a:endParaRPr>
          </a:p>
        </p:txBody>
      </p:sp>
      <p:grpSp>
        <p:nvGrpSpPr>
          <p:cNvPr id="14" name="Group 13"/>
          <p:cNvGrpSpPr/>
          <p:nvPr/>
        </p:nvGrpSpPr>
        <p:grpSpPr>
          <a:xfrm>
            <a:off x="281698" y="2902777"/>
            <a:ext cx="8619919" cy="1200329"/>
            <a:chOff x="200553" y="1060457"/>
            <a:chExt cx="8619919" cy="1200329"/>
          </a:xfrm>
        </p:grpSpPr>
        <p:sp>
          <p:nvSpPr>
            <p:cNvPr id="15" name="TextBox 14"/>
            <p:cNvSpPr txBox="1"/>
            <p:nvPr/>
          </p:nvSpPr>
          <p:spPr>
            <a:xfrm>
              <a:off x="4052473" y="1060457"/>
              <a:ext cx="4767999" cy="1200329"/>
            </a:xfrm>
            <a:prstGeom prst="rect">
              <a:avLst/>
            </a:prstGeom>
            <a:noFill/>
          </p:spPr>
          <p:txBody>
            <a:bodyPr wrap="square" rtlCol="0">
              <a:spAutoFit/>
            </a:bodyPr>
            <a:lstStyle/>
            <a:p>
              <a:r>
                <a:rPr lang="es-PR" b="1" i="1" dirty="0" smtClean="0">
                  <a:solidFill>
                    <a:schemeClr val="accent6">
                      <a:lumMod val="75000"/>
                    </a:schemeClr>
                  </a:solidFill>
                  <a:latin typeface="Arial" panose="020B0604020202020204" pitchFamily="34" charset="0"/>
                  <a:cs typeface="Arial" panose="020B0604020202020204" pitchFamily="34" charset="0"/>
                </a:rPr>
                <a:t>Mas </a:t>
              </a:r>
              <a:r>
                <a:rPr lang="es-PR" b="1" i="1" dirty="0" err="1" smtClean="0">
                  <a:solidFill>
                    <a:schemeClr val="accent6">
                      <a:lumMod val="75000"/>
                    </a:schemeClr>
                  </a:solidFill>
                  <a:latin typeface="Arial" panose="020B0604020202020204" pitchFamily="34" charset="0"/>
                  <a:cs typeface="Arial" panose="020B0604020202020204" pitchFamily="34" charset="0"/>
                </a:rPr>
                <a:t>aprendimiento</a:t>
              </a:r>
              <a:r>
                <a:rPr lang="es-PR" b="1" i="1" dirty="0" smtClean="0">
                  <a:solidFill>
                    <a:schemeClr val="accent6">
                      <a:lumMod val="75000"/>
                    </a:schemeClr>
                  </a:solidFill>
                  <a:latin typeface="Arial" panose="020B0604020202020204" pitchFamily="34" charset="0"/>
                  <a:cs typeface="Arial" panose="020B0604020202020204" pitchFamily="34" charset="0"/>
                </a:rPr>
                <a:t> sobre </a:t>
              </a:r>
              <a:r>
                <a:rPr lang="es-PR" b="1" i="1" dirty="0" smtClean="0">
                  <a:solidFill>
                    <a:schemeClr val="accent6">
                      <a:lumMod val="75000"/>
                    </a:schemeClr>
                  </a:solidFill>
                  <a:latin typeface="Arial" panose="020B0604020202020204" pitchFamily="34" charset="0"/>
                  <a:cs typeface="Arial" panose="020B0604020202020204" pitchFamily="34" charset="0"/>
                </a:rPr>
                <a:t>prácticas </a:t>
              </a:r>
              <a:r>
                <a:rPr lang="es-PR" b="1" i="1" dirty="0" smtClean="0">
                  <a:solidFill>
                    <a:schemeClr val="accent6">
                      <a:lumMod val="75000"/>
                    </a:schemeClr>
                  </a:solidFill>
                  <a:latin typeface="Arial" panose="020B0604020202020204" pitchFamily="34" charset="0"/>
                  <a:cs typeface="Arial" panose="020B0604020202020204" pitchFamily="34" charset="0"/>
                </a:rPr>
                <a:t>de colaboración con OSC que con el Parlamento o sobre los sistemas de </a:t>
              </a:r>
              <a:r>
                <a:rPr lang="es-PR" b="1" i="1" dirty="0" smtClean="0">
                  <a:solidFill>
                    <a:schemeClr val="accent6">
                      <a:lumMod val="75000"/>
                    </a:schemeClr>
                  </a:solidFill>
                  <a:latin typeface="Arial" panose="020B0604020202020204" pitchFamily="34" charset="0"/>
                  <a:cs typeface="Arial" panose="020B0604020202020204" pitchFamily="34" charset="0"/>
                </a:rPr>
                <a:t>rendición </a:t>
              </a:r>
              <a:r>
                <a:rPr lang="es-PR" b="1" i="1" dirty="0" smtClean="0">
                  <a:solidFill>
                    <a:schemeClr val="accent6">
                      <a:lumMod val="75000"/>
                    </a:schemeClr>
                  </a:solidFill>
                  <a:latin typeface="Arial" panose="020B0604020202020204" pitchFamily="34" charset="0"/>
                  <a:cs typeface="Arial" panose="020B0604020202020204" pitchFamily="34" charset="0"/>
                </a:rPr>
                <a:t>de cuentas</a:t>
              </a:r>
              <a:endParaRPr lang="es-PR" b="1" i="1" dirty="0">
                <a:solidFill>
                  <a:schemeClr val="accent6">
                    <a:lumMod val="75000"/>
                  </a:schemeClr>
                </a:solidFill>
                <a:latin typeface="Arial" panose="020B0604020202020204" pitchFamily="34" charset="0"/>
                <a:cs typeface="Arial" panose="020B0604020202020204" pitchFamily="34" charset="0"/>
              </a:endParaRPr>
            </a:p>
          </p:txBody>
        </p:sp>
        <p:sp>
          <p:nvSpPr>
            <p:cNvPr id="16" name="TextBox 15"/>
            <p:cNvSpPr txBox="1"/>
            <p:nvPr/>
          </p:nvSpPr>
          <p:spPr>
            <a:xfrm>
              <a:off x="200553" y="1140510"/>
              <a:ext cx="3851920" cy="923330"/>
            </a:xfrm>
            <a:prstGeom prst="rect">
              <a:avLst/>
            </a:prstGeom>
            <a:noFill/>
          </p:spPr>
          <p:txBody>
            <a:bodyPr wrap="square" rtlCol="0">
              <a:spAutoFit/>
            </a:bodyPr>
            <a:lstStyle/>
            <a:p>
              <a:r>
                <a:rPr lang="en-GB" b="1" i="1" dirty="0" err="1" smtClean="0">
                  <a:solidFill>
                    <a:schemeClr val="accent6">
                      <a:lumMod val="75000"/>
                    </a:schemeClr>
                  </a:solidFill>
                  <a:latin typeface="Arial" panose="020B0604020202020204" pitchFamily="34" charset="0"/>
                  <a:cs typeface="Arial" panose="020B0604020202020204" pitchFamily="34" charset="0"/>
                </a:rPr>
                <a:t>Muy</a:t>
              </a:r>
              <a:r>
                <a:rPr lang="en-GB" b="1" i="1" dirty="0" smtClean="0">
                  <a:solidFill>
                    <a:schemeClr val="accent6">
                      <a:lumMod val="75000"/>
                    </a:schemeClr>
                  </a:solidFill>
                  <a:latin typeface="Arial" panose="020B0604020202020204" pitchFamily="34" charset="0"/>
                  <a:cs typeface="Arial" panose="020B0604020202020204" pitchFamily="34" charset="0"/>
                </a:rPr>
                <a:t> </a:t>
              </a:r>
              <a:r>
                <a:rPr lang="en-GB" b="1" i="1" dirty="0" err="1" smtClean="0">
                  <a:solidFill>
                    <a:schemeClr val="accent6">
                      <a:lumMod val="75000"/>
                    </a:schemeClr>
                  </a:solidFill>
                  <a:latin typeface="Arial" panose="020B0604020202020204" pitchFamily="34" charset="0"/>
                  <a:cs typeface="Arial" panose="020B0604020202020204" pitchFamily="34" charset="0"/>
                </a:rPr>
                <a:t>buenas</a:t>
              </a:r>
              <a:r>
                <a:rPr lang="en-GB" b="1" i="1" dirty="0" smtClean="0">
                  <a:solidFill>
                    <a:schemeClr val="accent6">
                      <a:lumMod val="75000"/>
                    </a:schemeClr>
                  </a:solidFill>
                  <a:latin typeface="Arial" panose="020B0604020202020204" pitchFamily="34" charset="0"/>
                  <a:cs typeface="Arial" panose="020B0604020202020204" pitchFamily="34" charset="0"/>
                </a:rPr>
                <a:t> </a:t>
              </a:r>
              <a:r>
                <a:rPr lang="en-GB" b="1" i="1" dirty="0" err="1" smtClean="0">
                  <a:solidFill>
                    <a:schemeClr val="accent6">
                      <a:lumMod val="75000"/>
                    </a:schemeClr>
                  </a:solidFill>
                  <a:latin typeface="Arial" panose="020B0604020202020204" pitchFamily="34" charset="0"/>
                  <a:cs typeface="Arial" panose="020B0604020202020204" pitchFamily="34" charset="0"/>
                </a:rPr>
                <a:t>prácticas</a:t>
              </a:r>
              <a:r>
                <a:rPr lang="en-GB" b="1" i="1" dirty="0" smtClean="0">
                  <a:solidFill>
                    <a:schemeClr val="accent6">
                      <a:lumMod val="75000"/>
                    </a:schemeClr>
                  </a:solidFill>
                  <a:latin typeface="Arial" panose="020B0604020202020204" pitchFamily="34" charset="0"/>
                  <a:cs typeface="Arial" panose="020B0604020202020204" pitchFamily="34" charset="0"/>
                </a:rPr>
                <a:t> </a:t>
              </a:r>
              <a:r>
                <a:rPr lang="en-GB" b="1" i="1" dirty="0" err="1" smtClean="0">
                  <a:solidFill>
                    <a:schemeClr val="accent6">
                      <a:lumMod val="75000"/>
                    </a:schemeClr>
                  </a:solidFill>
                  <a:latin typeface="Arial" panose="020B0604020202020204" pitchFamily="34" charset="0"/>
                  <a:cs typeface="Arial" panose="020B0604020202020204" pitchFamily="34" charset="0"/>
                </a:rPr>
                <a:t>pero</a:t>
              </a:r>
              <a:r>
                <a:rPr lang="en-GB" b="1" i="1" dirty="0" smtClean="0">
                  <a:solidFill>
                    <a:schemeClr val="accent6">
                      <a:lumMod val="75000"/>
                    </a:schemeClr>
                  </a:solidFill>
                  <a:latin typeface="Arial" panose="020B0604020202020204" pitchFamily="34" charset="0"/>
                  <a:cs typeface="Arial" panose="020B0604020202020204" pitchFamily="34" charset="0"/>
                </a:rPr>
                <a:t> el </a:t>
              </a:r>
              <a:r>
                <a:rPr lang="en-GB" b="1" i="1" dirty="0" err="1" smtClean="0">
                  <a:solidFill>
                    <a:schemeClr val="accent6">
                      <a:lumMod val="75000"/>
                    </a:schemeClr>
                  </a:solidFill>
                  <a:latin typeface="Arial" panose="020B0604020202020204" pitchFamily="34" charset="0"/>
                  <a:cs typeface="Arial" panose="020B0604020202020204" pitchFamily="34" charset="0"/>
                </a:rPr>
                <a:t>conocimiento</a:t>
              </a:r>
              <a:r>
                <a:rPr lang="en-GB" b="1" i="1" dirty="0" smtClean="0">
                  <a:solidFill>
                    <a:schemeClr val="accent6">
                      <a:lumMod val="75000"/>
                    </a:schemeClr>
                  </a:solidFill>
                  <a:latin typeface="Arial" panose="020B0604020202020204" pitchFamily="34" charset="0"/>
                  <a:cs typeface="Arial" panose="020B0604020202020204" pitchFamily="34" charset="0"/>
                </a:rPr>
                <a:t> no </a:t>
              </a:r>
              <a:r>
                <a:rPr lang="en-GB" b="1" i="1" dirty="0" err="1" smtClean="0">
                  <a:solidFill>
                    <a:schemeClr val="accent6">
                      <a:lumMod val="75000"/>
                    </a:schemeClr>
                  </a:solidFill>
                  <a:latin typeface="Arial" panose="020B0604020202020204" pitchFamily="34" charset="0"/>
                  <a:cs typeface="Arial" panose="020B0604020202020204" pitchFamily="34" charset="0"/>
                </a:rPr>
                <a:t>está</a:t>
              </a:r>
              <a:r>
                <a:rPr lang="en-GB" b="1" i="1" dirty="0" smtClean="0">
                  <a:solidFill>
                    <a:schemeClr val="accent6">
                      <a:lumMod val="75000"/>
                    </a:schemeClr>
                  </a:solidFill>
                  <a:latin typeface="Arial" panose="020B0604020202020204" pitchFamily="34" charset="0"/>
                  <a:cs typeface="Arial" panose="020B0604020202020204" pitchFamily="34" charset="0"/>
                </a:rPr>
                <a:t> </a:t>
              </a:r>
              <a:r>
                <a:rPr lang="en-GB" b="1" i="1" dirty="0" err="1" smtClean="0">
                  <a:solidFill>
                    <a:schemeClr val="accent6">
                      <a:lumMod val="75000"/>
                    </a:schemeClr>
                  </a:solidFill>
                  <a:latin typeface="Arial" panose="020B0604020202020204" pitchFamily="34" charset="0"/>
                  <a:cs typeface="Arial" panose="020B0604020202020204" pitchFamily="34" charset="0"/>
                </a:rPr>
                <a:t>sistematizado</a:t>
              </a:r>
              <a:endParaRPr lang="es-ES_tradnl" b="1" i="1" dirty="0">
                <a:solidFill>
                  <a:schemeClr val="accent6">
                    <a:lumMod val="75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83105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24036"/>
            <a:ext cx="8280920" cy="553998"/>
          </a:xfrm>
          <a:prstGeom prst="rect">
            <a:avLst/>
          </a:prstGeom>
          <a:noFill/>
        </p:spPr>
        <p:txBody>
          <a:bodyPr wrap="square" rtlCol="0">
            <a:spAutoFit/>
          </a:bodyPr>
          <a:lstStyle/>
          <a:p>
            <a:r>
              <a:rPr lang="es-ES_tradnl" sz="3000" b="1" dirty="0" smtClean="0">
                <a:solidFill>
                  <a:srgbClr val="00B29C"/>
                </a:solidFill>
              </a:rPr>
              <a:t>Alianza para el aprendizaje entre pares</a:t>
            </a:r>
            <a:endParaRPr lang="es-ES_tradnl" sz="3000" b="1" dirty="0">
              <a:solidFill>
                <a:srgbClr val="00B29C"/>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3063" y="5013176"/>
            <a:ext cx="3098969" cy="184786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62032" y="5013175"/>
            <a:ext cx="2877530" cy="1918353"/>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013176"/>
            <a:ext cx="3163063" cy="1847866"/>
          </a:xfrm>
          <a:prstGeom prst="rect">
            <a:avLst/>
          </a:prstGeom>
        </p:spPr>
      </p:pic>
      <p:sp>
        <p:nvSpPr>
          <p:cNvPr id="4" name="Rectangle 3"/>
          <p:cNvSpPr/>
          <p:nvPr/>
        </p:nvSpPr>
        <p:spPr>
          <a:xfrm>
            <a:off x="-1" y="578034"/>
            <a:ext cx="6588223" cy="4219118"/>
          </a:xfrm>
          <a:prstGeom prst="rect">
            <a:avLst/>
          </a:prstGeom>
        </p:spPr>
        <p:txBody>
          <a:bodyPr wrap="square">
            <a:spAutoFit/>
          </a:bodyPr>
          <a:lstStyle/>
          <a:p>
            <a:pPr marL="285750" indent="-285750">
              <a:buFont typeface="Arial" panose="020B0604020202020204" pitchFamily="34" charset="0"/>
              <a:buChar char="•"/>
            </a:pPr>
            <a:endParaRPr lang="es-ES_tradnl" sz="2000" b="1" dirty="0" smtClean="0">
              <a:solidFill>
                <a:srgbClr val="00B29C"/>
              </a:solidFill>
            </a:endParaRPr>
          </a:p>
          <a:p>
            <a:pPr marL="285750" indent="-285750">
              <a:buFont typeface="Arial" panose="020B0604020202020204" pitchFamily="34" charset="0"/>
              <a:buChar char="•"/>
            </a:pPr>
            <a:r>
              <a:rPr lang="es-ES_tradnl" sz="2000" b="1" dirty="0" smtClean="0">
                <a:solidFill>
                  <a:srgbClr val="00B29C"/>
                </a:solidFill>
              </a:rPr>
              <a:t>Primera Alianza (Oct. 2014)</a:t>
            </a:r>
          </a:p>
          <a:p>
            <a:pPr marL="742950" lvl="1" indent="-285750">
              <a:buFont typeface="Arial" panose="020B0604020202020204" pitchFamily="34" charset="0"/>
              <a:buChar char="•"/>
            </a:pPr>
            <a:r>
              <a:rPr lang="es-ES_tradnl" sz="2000" b="1" dirty="0" smtClean="0"/>
              <a:t> </a:t>
            </a:r>
            <a:r>
              <a:rPr lang="es-ES_tradnl" sz="2000" dirty="0" smtClean="0">
                <a:sym typeface="Wingdings" panose="05000000000000000000" pitchFamily="2" charset="2"/>
              </a:rPr>
              <a:t>7 EFS: Brasil, Costa Rica, Chile, Francia, Filipinas, África del Sur, Zambia, con OSC y donantes.</a:t>
            </a:r>
          </a:p>
          <a:p>
            <a:pPr marL="285750" indent="-285750">
              <a:buFont typeface="Arial" panose="020B0604020202020204" pitchFamily="34" charset="0"/>
              <a:buChar char="•"/>
            </a:pPr>
            <a:r>
              <a:rPr lang="es-ES_tradnl" sz="2000" b="1" dirty="0" smtClean="0">
                <a:solidFill>
                  <a:srgbClr val="00B29C"/>
                </a:solidFill>
                <a:sym typeface="Wingdings" panose="05000000000000000000" pitchFamily="2" charset="2"/>
              </a:rPr>
              <a:t>Segunda </a:t>
            </a:r>
            <a:r>
              <a:rPr lang="es-ES_tradnl" sz="2000" b="1" dirty="0" smtClean="0">
                <a:solidFill>
                  <a:srgbClr val="00B29C"/>
                </a:solidFill>
              </a:rPr>
              <a:t>Alianza </a:t>
            </a:r>
            <a:r>
              <a:rPr lang="es-ES_tradnl" sz="2000" b="1" dirty="0" smtClean="0">
                <a:solidFill>
                  <a:srgbClr val="00B29C"/>
                </a:solidFill>
                <a:sym typeface="Wingdings" panose="05000000000000000000" pitchFamily="2" charset="2"/>
              </a:rPr>
              <a:t>(2016) </a:t>
            </a:r>
          </a:p>
          <a:p>
            <a:pPr marL="742950" lvl="1" indent="-285750">
              <a:buFont typeface="Arial" panose="020B0604020202020204" pitchFamily="34" charset="0"/>
              <a:buChar char="•"/>
            </a:pPr>
            <a:r>
              <a:rPr lang="es-ES_tradnl" sz="2000" b="1" dirty="0" smtClean="0">
                <a:sym typeface="Wingdings" panose="05000000000000000000" pitchFamily="2" charset="2"/>
              </a:rPr>
              <a:t>OSC, Media, Parlamento y EFS.</a:t>
            </a:r>
          </a:p>
          <a:p>
            <a:pPr marL="742950" lvl="1" indent="-285750">
              <a:buFont typeface="Arial" panose="020B0604020202020204" pitchFamily="34" charset="0"/>
              <a:buChar char="•"/>
            </a:pPr>
            <a:r>
              <a:rPr lang="es-ES_tradnl" sz="2000" dirty="0" smtClean="0">
                <a:sym typeface="Wingdings" panose="05000000000000000000" pitchFamily="2" charset="2"/>
              </a:rPr>
              <a:t>Piloto con países de América Latina  (Brasil, Costa Rica, Chile).</a:t>
            </a:r>
          </a:p>
          <a:p>
            <a:pPr marL="742950" lvl="1" indent="-285750">
              <a:buFont typeface="Arial" panose="020B0604020202020204" pitchFamily="34" charset="0"/>
              <a:buChar char="•"/>
            </a:pPr>
            <a:r>
              <a:rPr lang="es-ES_tradnl" sz="2000" b="1" dirty="0" smtClean="0"/>
              <a:t>La</a:t>
            </a:r>
            <a:r>
              <a:rPr lang="es-ES_tradnl" sz="2000" b="1" i="1" dirty="0" smtClean="0"/>
              <a:t> </a:t>
            </a:r>
            <a:r>
              <a:rPr lang="es-ES_tradnl" sz="2000" b="1" i="1" dirty="0" err="1" smtClean="0"/>
              <a:t>Checklist</a:t>
            </a:r>
            <a:r>
              <a:rPr lang="es-ES_tradnl" sz="2000" b="1" dirty="0" smtClean="0"/>
              <a:t> y el </a:t>
            </a:r>
            <a:r>
              <a:rPr lang="es-ES_tradnl" sz="2000" b="1" i="1" dirty="0" smtClean="0"/>
              <a:t>Reporte</a:t>
            </a:r>
            <a:r>
              <a:rPr lang="es-ES_tradnl" sz="2000" b="1" dirty="0" smtClean="0"/>
              <a:t> </a:t>
            </a:r>
            <a:r>
              <a:rPr lang="es-ES_tradnl" sz="2000" dirty="0" smtClean="0"/>
              <a:t>servirán como base para los intercambios. </a:t>
            </a:r>
          </a:p>
          <a:p>
            <a:pPr marL="742950" lvl="1" indent="-285750">
              <a:buFont typeface="Arial" panose="020B0604020202020204" pitchFamily="34" charset="0"/>
              <a:buChar char="•"/>
            </a:pPr>
            <a:r>
              <a:rPr lang="es-ES_tradnl" sz="2000" b="1" dirty="0" smtClean="0"/>
              <a:t>Guía para  las Alianzas de Aprendizaje</a:t>
            </a:r>
            <a:r>
              <a:rPr lang="es-ES_tradnl" sz="2000" dirty="0" smtClean="0"/>
              <a:t>, desarrollada por EIP con la Universidad de Harvard, brindará el marco metodológico.</a:t>
            </a:r>
            <a:endParaRPr lang="es-ES_tradnl" sz="2000" dirty="0"/>
          </a:p>
        </p:txBody>
      </p:sp>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88223" y="1052736"/>
            <a:ext cx="2528951" cy="3549405"/>
          </a:xfrm>
          <a:prstGeom prst="rect">
            <a:avLst/>
          </a:prstGeom>
        </p:spPr>
      </p:pic>
      <p:sp>
        <p:nvSpPr>
          <p:cNvPr id="11" name="TextBox 10"/>
          <p:cNvSpPr txBox="1"/>
          <p:nvPr/>
        </p:nvSpPr>
        <p:spPr>
          <a:xfrm>
            <a:off x="13684" y="4674621"/>
            <a:ext cx="4207054" cy="338554"/>
          </a:xfrm>
          <a:prstGeom prst="rect">
            <a:avLst/>
          </a:prstGeom>
          <a:noFill/>
        </p:spPr>
        <p:txBody>
          <a:bodyPr wrap="square" rtlCol="0">
            <a:spAutoFit/>
          </a:bodyPr>
          <a:lstStyle/>
          <a:p>
            <a:r>
              <a:rPr lang="es-ES_tradnl" sz="1600" b="1" i="1" dirty="0" smtClean="0">
                <a:solidFill>
                  <a:srgbClr val="00B29C"/>
                </a:solidFill>
                <a:latin typeface="Arial" panose="020B0604020202020204" pitchFamily="34" charset="0"/>
                <a:cs typeface="Arial" panose="020B0604020202020204" pitchFamily="34" charset="0"/>
              </a:rPr>
              <a:t>¿</a:t>
            </a:r>
            <a:r>
              <a:rPr lang="en-US" sz="1600" b="1" i="1" dirty="0" err="1" smtClean="0">
                <a:solidFill>
                  <a:srgbClr val="00B29C"/>
                </a:solidFill>
                <a:latin typeface="Arial" panose="020B0604020202020204" pitchFamily="34" charset="0"/>
                <a:cs typeface="Arial" panose="020B0604020202020204" pitchFamily="34" charset="0"/>
              </a:rPr>
              <a:t>Cuál</a:t>
            </a:r>
            <a:r>
              <a:rPr lang="en-US" sz="1600" b="1" i="1" dirty="0" smtClean="0">
                <a:solidFill>
                  <a:srgbClr val="00B29C"/>
                </a:solidFill>
                <a:latin typeface="Arial" panose="020B0604020202020204" pitchFamily="34" charset="0"/>
                <a:cs typeface="Arial" panose="020B0604020202020204" pitchFamily="34" charset="0"/>
              </a:rPr>
              <a:t> </a:t>
            </a:r>
            <a:r>
              <a:rPr lang="en-US" sz="1600" b="1" i="1" dirty="0" err="1" smtClean="0">
                <a:solidFill>
                  <a:srgbClr val="00B29C"/>
                </a:solidFill>
                <a:latin typeface="Arial" panose="020B0604020202020204" pitchFamily="34" charset="0"/>
                <a:cs typeface="Arial" panose="020B0604020202020204" pitchFamily="34" charset="0"/>
              </a:rPr>
              <a:t>es</a:t>
            </a:r>
            <a:r>
              <a:rPr lang="en-US" sz="1600" b="1" i="1" dirty="0" smtClean="0">
                <a:solidFill>
                  <a:srgbClr val="00B29C"/>
                </a:solidFill>
                <a:latin typeface="Arial" panose="020B0604020202020204" pitchFamily="34" charset="0"/>
                <a:cs typeface="Arial" panose="020B0604020202020204" pitchFamily="34" charset="0"/>
              </a:rPr>
              <a:t> la meta de la </a:t>
            </a:r>
            <a:r>
              <a:rPr lang="en-US" sz="1600" b="1" i="1" dirty="0" err="1" smtClean="0">
                <a:solidFill>
                  <a:srgbClr val="00B29C"/>
                </a:solidFill>
                <a:latin typeface="Arial" panose="020B0604020202020204" pitchFamily="34" charset="0"/>
                <a:cs typeface="Arial" panose="020B0604020202020204" pitchFamily="34" charset="0"/>
              </a:rPr>
              <a:t>colaboración</a:t>
            </a:r>
            <a:r>
              <a:rPr lang="en-US" sz="1600" b="1" i="1" dirty="0" smtClean="0">
                <a:solidFill>
                  <a:srgbClr val="00B29C"/>
                </a:solidFill>
                <a:latin typeface="Arial" panose="020B0604020202020204" pitchFamily="34" charset="0"/>
                <a:cs typeface="Arial" panose="020B0604020202020204" pitchFamily="34" charset="0"/>
              </a:rPr>
              <a:t>?</a:t>
            </a:r>
            <a:endParaRPr lang="en-US" sz="1600" b="1" i="1" dirty="0">
              <a:solidFill>
                <a:srgbClr val="00B29C"/>
              </a:solidFill>
              <a:latin typeface="Arial" panose="020B0604020202020204" pitchFamily="34" charset="0"/>
              <a:cs typeface="Arial" panose="020B0604020202020204" pitchFamily="34" charset="0"/>
            </a:endParaRPr>
          </a:p>
        </p:txBody>
      </p:sp>
      <p:sp>
        <p:nvSpPr>
          <p:cNvPr id="12" name="TextBox 11"/>
          <p:cNvSpPr txBox="1"/>
          <p:nvPr/>
        </p:nvSpPr>
        <p:spPr>
          <a:xfrm>
            <a:off x="3629552" y="4674621"/>
            <a:ext cx="5917342" cy="338554"/>
          </a:xfrm>
          <a:prstGeom prst="rect">
            <a:avLst/>
          </a:prstGeom>
          <a:noFill/>
        </p:spPr>
        <p:txBody>
          <a:bodyPr wrap="square" rtlCol="0">
            <a:spAutoFit/>
          </a:bodyPr>
          <a:lstStyle/>
          <a:p>
            <a:r>
              <a:rPr lang="en-GB" sz="1600" b="1" i="1" dirty="0" smtClean="0">
                <a:solidFill>
                  <a:schemeClr val="accent6">
                    <a:lumMod val="75000"/>
                  </a:schemeClr>
                </a:solidFill>
                <a:latin typeface="Arial" panose="020B0604020202020204" pitchFamily="34" charset="0"/>
                <a:cs typeface="Arial" panose="020B0604020202020204" pitchFamily="34" charset="0"/>
              </a:rPr>
              <a:t>¿</a:t>
            </a:r>
            <a:r>
              <a:rPr lang="en-GB" sz="1600" b="1" i="1" dirty="0" err="1" smtClean="0">
                <a:solidFill>
                  <a:schemeClr val="accent6">
                    <a:lumMod val="75000"/>
                  </a:schemeClr>
                </a:solidFill>
                <a:latin typeface="Arial" panose="020B0604020202020204" pitchFamily="34" charset="0"/>
                <a:cs typeface="Arial" panose="020B0604020202020204" pitchFamily="34" charset="0"/>
              </a:rPr>
              <a:t>Qué</a:t>
            </a:r>
            <a:r>
              <a:rPr lang="en-GB" sz="1600" b="1" i="1" dirty="0" smtClean="0">
                <a:solidFill>
                  <a:schemeClr val="accent6">
                    <a:lumMod val="75000"/>
                  </a:schemeClr>
                </a:solidFill>
                <a:latin typeface="Arial" panose="020B0604020202020204" pitchFamily="34" charset="0"/>
                <a:cs typeface="Arial" panose="020B0604020202020204" pitchFamily="34" charset="0"/>
              </a:rPr>
              <a:t> </a:t>
            </a:r>
            <a:r>
              <a:rPr lang="en-GB" sz="1600" b="1" i="1" dirty="0" err="1" smtClean="0">
                <a:solidFill>
                  <a:schemeClr val="accent6">
                    <a:lumMod val="75000"/>
                  </a:schemeClr>
                </a:solidFill>
                <a:latin typeface="Arial" panose="020B0604020202020204" pitchFamily="34" charset="0"/>
                <a:cs typeface="Arial" panose="020B0604020202020204" pitchFamily="34" charset="0"/>
              </a:rPr>
              <a:t>capacidades</a:t>
            </a:r>
            <a:r>
              <a:rPr lang="en-GB" sz="1600" b="1" i="1" dirty="0" smtClean="0">
                <a:solidFill>
                  <a:schemeClr val="accent6">
                    <a:lumMod val="75000"/>
                  </a:schemeClr>
                </a:solidFill>
                <a:latin typeface="Arial" panose="020B0604020202020204" pitchFamily="34" charset="0"/>
                <a:cs typeface="Arial" panose="020B0604020202020204" pitchFamily="34" charset="0"/>
              </a:rPr>
              <a:t> se </a:t>
            </a:r>
            <a:r>
              <a:rPr lang="en-GB" sz="1600" b="1" i="1" dirty="0" err="1" smtClean="0">
                <a:solidFill>
                  <a:schemeClr val="accent6">
                    <a:lumMod val="75000"/>
                  </a:schemeClr>
                </a:solidFill>
                <a:latin typeface="Arial" panose="020B0604020202020204" pitchFamily="34" charset="0"/>
                <a:cs typeface="Arial" panose="020B0604020202020204" pitchFamily="34" charset="0"/>
              </a:rPr>
              <a:t>deben</a:t>
            </a:r>
            <a:r>
              <a:rPr lang="en-GB" sz="1600" b="1" i="1" dirty="0" smtClean="0">
                <a:solidFill>
                  <a:schemeClr val="accent6">
                    <a:lumMod val="75000"/>
                  </a:schemeClr>
                </a:solidFill>
                <a:latin typeface="Arial" panose="020B0604020202020204" pitchFamily="34" charset="0"/>
                <a:cs typeface="Arial" panose="020B0604020202020204" pitchFamily="34" charset="0"/>
              </a:rPr>
              <a:t> </a:t>
            </a:r>
            <a:r>
              <a:rPr lang="en-GB" sz="1600" b="1" i="1" dirty="0" err="1" smtClean="0">
                <a:solidFill>
                  <a:schemeClr val="accent6">
                    <a:lumMod val="75000"/>
                  </a:schemeClr>
                </a:solidFill>
                <a:latin typeface="Arial" panose="020B0604020202020204" pitchFamily="34" charset="0"/>
                <a:cs typeface="Arial" panose="020B0604020202020204" pitchFamily="34" charset="0"/>
              </a:rPr>
              <a:t>fortalecer</a:t>
            </a:r>
            <a:r>
              <a:rPr lang="en-GB" sz="1600" b="1" i="1" dirty="0" smtClean="0">
                <a:solidFill>
                  <a:schemeClr val="accent6">
                    <a:lumMod val="75000"/>
                  </a:schemeClr>
                </a:solidFill>
                <a:latin typeface="Arial" panose="020B0604020202020204" pitchFamily="34" charset="0"/>
                <a:cs typeface="Arial" panose="020B0604020202020204" pitchFamily="34" charset="0"/>
              </a:rPr>
              <a:t>?</a:t>
            </a:r>
            <a:endParaRPr lang="en-GB" sz="1600" b="1" i="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752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24036"/>
            <a:ext cx="8280920" cy="553998"/>
          </a:xfrm>
          <a:prstGeom prst="rect">
            <a:avLst/>
          </a:prstGeom>
          <a:noFill/>
        </p:spPr>
        <p:txBody>
          <a:bodyPr wrap="square" rtlCol="0">
            <a:spAutoFit/>
          </a:bodyPr>
          <a:lstStyle/>
          <a:p>
            <a:r>
              <a:rPr lang="es-ES_tradnl" sz="3000" b="1" dirty="0" smtClean="0">
                <a:solidFill>
                  <a:srgbClr val="00B29C"/>
                </a:solidFill>
              </a:rPr>
              <a:t>Aprendizaje entre pares: </a:t>
            </a:r>
            <a:r>
              <a:rPr lang="es-ES_tradnl" sz="3000" b="1" dirty="0" smtClean="0">
                <a:solidFill>
                  <a:srgbClr val="00B29C"/>
                </a:solidFill>
              </a:rPr>
              <a:t>Objetivos </a:t>
            </a:r>
            <a:endParaRPr lang="es-ES_tradnl" sz="3000" b="1" dirty="0">
              <a:solidFill>
                <a:srgbClr val="00B29C"/>
              </a:solidFill>
            </a:endParaRPr>
          </a:p>
        </p:txBody>
      </p:sp>
      <p:graphicFrame>
        <p:nvGraphicFramePr>
          <p:cNvPr id="25" name="Diagram 24"/>
          <p:cNvGraphicFramePr/>
          <p:nvPr>
            <p:extLst>
              <p:ext uri="{D42A27DB-BD31-4B8C-83A1-F6EECF244321}">
                <p14:modId xmlns:p14="http://schemas.microsoft.com/office/powerpoint/2010/main" val="2871571860"/>
              </p:ext>
            </p:extLst>
          </p:nvPr>
        </p:nvGraphicFramePr>
        <p:xfrm>
          <a:off x="539552" y="1484784"/>
          <a:ext cx="7992888" cy="4587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8123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268670063"/>
              </p:ext>
            </p:extLst>
          </p:nvPr>
        </p:nvGraphicFramePr>
        <p:xfrm>
          <a:off x="0" y="980728"/>
          <a:ext cx="9036496" cy="55446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539552" y="210706"/>
            <a:ext cx="8280920" cy="553998"/>
          </a:xfrm>
          <a:prstGeom prst="rect">
            <a:avLst/>
          </a:prstGeom>
          <a:noFill/>
        </p:spPr>
        <p:txBody>
          <a:bodyPr wrap="square" rtlCol="0">
            <a:spAutoFit/>
          </a:bodyPr>
          <a:lstStyle/>
          <a:p>
            <a:r>
              <a:rPr lang="es-ES_tradnl" sz="3000" b="1" dirty="0" smtClean="0">
                <a:solidFill>
                  <a:srgbClr val="00B29C"/>
                </a:solidFill>
              </a:rPr>
              <a:t>Aprendizaje entre pares - Metodología</a:t>
            </a:r>
            <a:endParaRPr lang="es-ES_tradnl" sz="3000" b="1" dirty="0">
              <a:solidFill>
                <a:srgbClr val="00B29C"/>
              </a:solidFill>
            </a:endParaRPr>
          </a:p>
        </p:txBody>
      </p:sp>
      <p:sp>
        <p:nvSpPr>
          <p:cNvPr id="2" name="Down Arrow 1"/>
          <p:cNvSpPr/>
          <p:nvPr/>
        </p:nvSpPr>
        <p:spPr>
          <a:xfrm>
            <a:off x="611560" y="2132856"/>
            <a:ext cx="50405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611560" y="3501008"/>
            <a:ext cx="50405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a:off x="611560" y="5013176"/>
            <a:ext cx="50405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77663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4122" y="740555"/>
            <a:ext cx="8496944" cy="586314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s-ES_tradnl" sz="2000" b="1" dirty="0" smtClean="0">
                <a:solidFill>
                  <a:schemeClr val="accent6">
                    <a:lumMod val="75000"/>
                  </a:schemeClr>
                </a:solidFill>
              </a:rPr>
              <a:t>Estrategia</a:t>
            </a:r>
          </a:p>
          <a:p>
            <a:pPr marL="285750" indent="-285750">
              <a:buFont typeface="Wingdings" panose="05000000000000000000" pitchFamily="2" charset="2"/>
              <a:buChar char="q"/>
            </a:pPr>
            <a:r>
              <a:rPr lang="es-ES_tradnl" sz="1500" dirty="0" smtClean="0"/>
              <a:t>Adoptar una </a:t>
            </a:r>
            <a:r>
              <a:rPr lang="es-ES_tradnl" sz="1500" b="1" dirty="0" smtClean="0"/>
              <a:t>estrategia</a:t>
            </a:r>
            <a:r>
              <a:rPr lang="es-ES_tradnl" sz="1500" dirty="0" smtClean="0"/>
              <a:t> que guíe los esfuerzos de la EFS para involucrar a las partes interesadas.</a:t>
            </a:r>
          </a:p>
          <a:p>
            <a:pPr marL="285750" indent="-285750">
              <a:buFont typeface="Wingdings" panose="05000000000000000000" pitchFamily="2" charset="2"/>
              <a:buChar char="q"/>
            </a:pPr>
            <a:r>
              <a:rPr lang="es-ES_tradnl" sz="1500" dirty="0" smtClean="0"/>
              <a:t>Establecer </a:t>
            </a:r>
            <a:r>
              <a:rPr lang="es-ES_tradnl" sz="1500" b="1" dirty="0" smtClean="0"/>
              <a:t>objetivos</a:t>
            </a:r>
            <a:r>
              <a:rPr lang="es-ES_tradnl" sz="1500" dirty="0" smtClean="0"/>
              <a:t> </a:t>
            </a:r>
            <a:r>
              <a:rPr lang="es-ES_tradnl" sz="1500" b="1" dirty="0" smtClean="0"/>
              <a:t>claros</a:t>
            </a:r>
            <a:r>
              <a:rPr lang="es-ES_tradnl" sz="1500" dirty="0" smtClean="0"/>
              <a:t> y especificar la secuencia de pasos que conducen a los resultados esperados (Teoría del Cambio) de las prácticas de colaboración.</a:t>
            </a:r>
          </a:p>
          <a:p>
            <a:pPr marL="285750" indent="-285750">
              <a:buFont typeface="Wingdings" panose="05000000000000000000" pitchFamily="2" charset="2"/>
              <a:buChar char="q"/>
            </a:pPr>
            <a:r>
              <a:rPr lang="es-ES_tradnl" sz="1500" dirty="0" smtClean="0"/>
              <a:t>Establecer una </a:t>
            </a:r>
            <a:r>
              <a:rPr lang="es-ES_tradnl" sz="1500" b="1" dirty="0" smtClean="0"/>
              <a:t>unidad</a:t>
            </a:r>
            <a:r>
              <a:rPr lang="es-ES_tradnl" sz="1500" dirty="0" smtClean="0"/>
              <a:t>  (o asignar un oficial) </a:t>
            </a:r>
            <a:r>
              <a:rPr lang="es-ES_tradnl" sz="1500" b="1" dirty="0" smtClean="0"/>
              <a:t>para</a:t>
            </a:r>
            <a:r>
              <a:rPr lang="es-ES_tradnl" sz="1500" dirty="0" smtClean="0"/>
              <a:t> </a:t>
            </a:r>
            <a:r>
              <a:rPr lang="es-ES_tradnl" sz="1500" b="1" dirty="0" smtClean="0"/>
              <a:t>gestionar las prácticas de colaboración</a:t>
            </a:r>
            <a:r>
              <a:rPr lang="es-ES_tradnl" sz="1500" dirty="0" smtClean="0"/>
              <a:t>.</a:t>
            </a:r>
            <a:endParaRPr lang="es-ES_tradnl" sz="1500" dirty="0"/>
          </a:p>
          <a:p>
            <a:pPr marL="285750" indent="-285750">
              <a:buFont typeface="Wingdings" panose="05000000000000000000" pitchFamily="2" charset="2"/>
              <a:buChar char="q"/>
            </a:pPr>
            <a:r>
              <a:rPr lang="es-ES_tradnl" sz="1500" b="1" dirty="0" smtClean="0"/>
              <a:t>Identificar los recursos</a:t>
            </a:r>
            <a:r>
              <a:rPr lang="es-ES_tradnl" sz="1500" dirty="0" smtClean="0"/>
              <a:t> necesarios para las prácticas de colaboración </a:t>
            </a:r>
            <a:r>
              <a:rPr lang="es-ES_tradnl" sz="1500" b="1" dirty="0" smtClean="0"/>
              <a:t>y asignar presupuesto </a:t>
            </a:r>
            <a:r>
              <a:rPr lang="es-ES_tradnl" sz="1500" dirty="0" smtClean="0"/>
              <a:t>suficiente.</a:t>
            </a:r>
          </a:p>
          <a:p>
            <a:r>
              <a:rPr lang="es-ES_tradnl" sz="2000" b="1" dirty="0" smtClean="0">
                <a:solidFill>
                  <a:schemeClr val="accent6">
                    <a:lumMod val="75000"/>
                  </a:schemeClr>
                </a:solidFill>
              </a:rPr>
              <a:t>Actores</a:t>
            </a:r>
          </a:p>
          <a:p>
            <a:pPr marL="285750" indent="-285750">
              <a:buFont typeface="Wingdings" panose="05000000000000000000" pitchFamily="2" charset="2"/>
              <a:buChar char="q"/>
            </a:pPr>
            <a:r>
              <a:rPr lang="es-ES_tradnl" sz="1500" b="1" dirty="0" smtClean="0"/>
              <a:t>Diversificar</a:t>
            </a:r>
            <a:r>
              <a:rPr lang="es-ES_tradnl" sz="1500" dirty="0" smtClean="0"/>
              <a:t> los canales de colaboración con el </a:t>
            </a:r>
            <a:r>
              <a:rPr lang="es-ES_tradnl" sz="1500" b="1" dirty="0" smtClean="0"/>
              <a:t>Parlamento y los legisladores</a:t>
            </a:r>
            <a:r>
              <a:rPr lang="es-ES_tradnl" sz="1500" dirty="0" smtClean="0"/>
              <a:t>.</a:t>
            </a:r>
          </a:p>
          <a:p>
            <a:pPr marL="285750" indent="-285750">
              <a:buFont typeface="Wingdings" panose="05000000000000000000" pitchFamily="2" charset="2"/>
              <a:buChar char="q"/>
            </a:pPr>
            <a:r>
              <a:rPr lang="es-ES_tradnl" sz="1500" dirty="0" smtClean="0"/>
              <a:t>Acercarse a los </a:t>
            </a:r>
            <a:r>
              <a:rPr lang="es-ES_tradnl" sz="1500" b="1" dirty="0" smtClean="0"/>
              <a:t>medios de comunicación como un aliado fundamental </a:t>
            </a:r>
            <a:r>
              <a:rPr lang="es-ES_tradnl" sz="1500" dirty="0" smtClean="0"/>
              <a:t>para la difusión de las actividades y productos de auditoría, y para fortalecer el impacto de las recomendaciones de la EFS.</a:t>
            </a:r>
          </a:p>
          <a:p>
            <a:pPr marL="285750" indent="-285750">
              <a:buFont typeface="Wingdings" panose="05000000000000000000" pitchFamily="2" charset="2"/>
              <a:buChar char="q"/>
            </a:pPr>
            <a:r>
              <a:rPr lang="es-ES_tradnl" sz="1500" dirty="0" smtClean="0"/>
              <a:t>Considerar </a:t>
            </a:r>
            <a:r>
              <a:rPr lang="es-ES_tradnl" sz="1500" b="1" dirty="0" smtClean="0"/>
              <a:t>múltiples canales para la participación </a:t>
            </a:r>
            <a:r>
              <a:rPr lang="es-ES_tradnl" sz="1500" dirty="0" smtClean="0"/>
              <a:t>de los ciudadanos y la sociedad civil, y adoptar mecanismos de colaboración institucionalizada además de recibir quejas y peticiones de auditoría.</a:t>
            </a:r>
          </a:p>
          <a:p>
            <a:r>
              <a:rPr lang="es-ES_tradnl" sz="2000" b="1" dirty="0" smtClean="0">
                <a:solidFill>
                  <a:schemeClr val="accent6">
                    <a:lumMod val="75000"/>
                  </a:schemeClr>
                </a:solidFill>
              </a:rPr>
              <a:t>Implementación y monitoreo</a:t>
            </a:r>
          </a:p>
          <a:p>
            <a:pPr marL="285750" indent="-285750">
              <a:buFont typeface="Wingdings" panose="05000000000000000000" pitchFamily="2" charset="2"/>
              <a:buChar char="q"/>
            </a:pPr>
            <a:r>
              <a:rPr lang="es-ES_tradnl" sz="1500" dirty="0"/>
              <a:t>Diseñar </a:t>
            </a:r>
            <a:r>
              <a:rPr lang="es-ES_tradnl" sz="1500" b="1" dirty="0"/>
              <a:t>indicadores de resultados e impacto </a:t>
            </a:r>
            <a:r>
              <a:rPr lang="es-ES_tradnl" sz="1500" dirty="0"/>
              <a:t>y establecer sistemas de evaluación y monitoreo de las prácticas de colaboración.</a:t>
            </a:r>
          </a:p>
          <a:p>
            <a:pPr marL="285750" indent="-285750">
              <a:buFont typeface="Wingdings" panose="05000000000000000000" pitchFamily="2" charset="2"/>
              <a:buChar char="q"/>
            </a:pPr>
            <a:r>
              <a:rPr lang="es-ES_tradnl" sz="1500" dirty="0" smtClean="0"/>
              <a:t>Adoptar </a:t>
            </a:r>
            <a:r>
              <a:rPr lang="es-ES_tradnl" sz="1500" dirty="0"/>
              <a:t>una </a:t>
            </a:r>
            <a:r>
              <a:rPr lang="es-ES_tradnl" sz="1500" b="1" dirty="0"/>
              <a:t>estrategia de comunicación proactiva </a:t>
            </a:r>
            <a:r>
              <a:rPr lang="es-ES_tradnl" sz="1500" dirty="0"/>
              <a:t>que use múltiples canales de comunicación y se adapte a múltiples actores.</a:t>
            </a:r>
          </a:p>
          <a:p>
            <a:pPr marL="285750" indent="-285750">
              <a:buFont typeface="Wingdings" panose="05000000000000000000" pitchFamily="2" charset="2"/>
              <a:buChar char="q"/>
            </a:pPr>
            <a:r>
              <a:rPr lang="es-ES_tradnl" sz="1500" dirty="0"/>
              <a:t>Abordar </a:t>
            </a:r>
            <a:r>
              <a:rPr lang="es-ES_tradnl" sz="1500" b="1" dirty="0"/>
              <a:t>temas y problemas comunes </a:t>
            </a:r>
            <a:r>
              <a:rPr lang="es-ES_tradnl" sz="1500" dirty="0"/>
              <a:t>en la colaboración con diferentes actores (ej., recursos, capacidades), pero considerando las características de los diferente mecanismos de colaboración.</a:t>
            </a:r>
          </a:p>
          <a:p>
            <a:pPr marL="285750" indent="-285750">
              <a:buFont typeface="Wingdings" panose="05000000000000000000" pitchFamily="2" charset="2"/>
              <a:buChar char="q"/>
            </a:pPr>
            <a:r>
              <a:rPr lang="es-ES_tradnl" sz="1500" b="1" dirty="0" smtClean="0"/>
              <a:t>Capacitar y concienciar a los funcionarios </a:t>
            </a:r>
            <a:r>
              <a:rPr lang="es-ES_tradnl" sz="1500" dirty="0" smtClean="0"/>
              <a:t>de las EFS para comunicarse y colaborar con los actores externos a través de actividades de formación.</a:t>
            </a:r>
          </a:p>
          <a:p>
            <a:pPr marL="285750" indent="-285750">
              <a:buFont typeface="Wingdings" panose="05000000000000000000" pitchFamily="2" charset="2"/>
              <a:buChar char="q"/>
            </a:pPr>
            <a:r>
              <a:rPr lang="es-ES_tradnl" sz="1500" b="1" dirty="0" smtClean="0"/>
              <a:t>Documentar</a:t>
            </a:r>
            <a:r>
              <a:rPr lang="es-ES_tradnl" sz="1500" dirty="0" smtClean="0"/>
              <a:t> sistemáticamente la implementación de prácticas de participación.</a:t>
            </a:r>
          </a:p>
          <a:p>
            <a:pPr marL="285750" indent="-285750">
              <a:buFont typeface="Wingdings" panose="05000000000000000000" pitchFamily="2" charset="2"/>
              <a:buChar char="q"/>
            </a:pPr>
            <a:r>
              <a:rPr lang="es-ES_tradnl" sz="1500" dirty="0" smtClean="0"/>
              <a:t>Adoptar un enfoque sistemático para </a:t>
            </a:r>
            <a:r>
              <a:rPr lang="es-ES_tradnl" sz="1500" b="1" dirty="0" smtClean="0"/>
              <a:t>aprender</a:t>
            </a:r>
            <a:r>
              <a:rPr lang="es-ES_tradnl" sz="1500" dirty="0" smtClean="0"/>
              <a:t> de la experiencia de otras EFS sobre las prácticas de transparencia y colaboración.</a:t>
            </a:r>
          </a:p>
        </p:txBody>
      </p:sp>
      <p:sp>
        <p:nvSpPr>
          <p:cNvPr id="2" name="TextBox 1"/>
          <p:cNvSpPr txBox="1"/>
          <p:nvPr/>
        </p:nvSpPr>
        <p:spPr>
          <a:xfrm>
            <a:off x="556083" y="186557"/>
            <a:ext cx="6752221" cy="553998"/>
          </a:xfrm>
          <a:prstGeom prst="rect">
            <a:avLst/>
          </a:prstGeom>
          <a:noFill/>
        </p:spPr>
        <p:txBody>
          <a:bodyPr wrap="square" rtlCol="0">
            <a:spAutoFit/>
          </a:bodyPr>
          <a:lstStyle/>
          <a:p>
            <a:r>
              <a:rPr lang="es-ES_tradnl" sz="3000" b="1" dirty="0" smtClean="0">
                <a:solidFill>
                  <a:srgbClr val="00B29C"/>
                </a:solidFill>
              </a:rPr>
              <a:t>Mejorando la colaboración - </a:t>
            </a:r>
            <a:r>
              <a:rPr lang="es-ES_tradnl" sz="3000" b="1" i="1" dirty="0" err="1" smtClean="0">
                <a:solidFill>
                  <a:srgbClr val="00B29C"/>
                </a:solidFill>
              </a:rPr>
              <a:t>Checklist</a:t>
            </a:r>
            <a:r>
              <a:rPr lang="es-ES_tradnl" sz="3000" b="1" dirty="0" smtClean="0">
                <a:solidFill>
                  <a:srgbClr val="00B29C"/>
                </a:solidFill>
              </a:rPr>
              <a:t> </a:t>
            </a:r>
            <a:endParaRPr lang="es-ES_tradnl" sz="3000" b="1" dirty="0">
              <a:solidFill>
                <a:srgbClr val="00B29C"/>
              </a:solidFill>
            </a:endParaRPr>
          </a:p>
        </p:txBody>
      </p:sp>
    </p:spTree>
    <p:extLst>
      <p:ext uri="{BB962C8B-B14F-4D97-AF65-F5344CB8AC3E}">
        <p14:creationId xmlns:p14="http://schemas.microsoft.com/office/powerpoint/2010/main" val="334384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3063" y="5013176"/>
            <a:ext cx="3098969" cy="184786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62032" y="5013175"/>
            <a:ext cx="2877530" cy="1918353"/>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013176"/>
            <a:ext cx="3163063" cy="1847866"/>
          </a:xfrm>
          <a:prstGeom prst="rect">
            <a:avLst/>
          </a:prstGeom>
        </p:spPr>
      </p:pic>
      <p:sp>
        <p:nvSpPr>
          <p:cNvPr id="4" name="Rectangle 3"/>
          <p:cNvSpPr/>
          <p:nvPr/>
        </p:nvSpPr>
        <p:spPr>
          <a:xfrm>
            <a:off x="58897" y="1340768"/>
            <a:ext cx="6588223" cy="3231654"/>
          </a:xfrm>
          <a:prstGeom prst="rect">
            <a:avLst/>
          </a:prstGeom>
        </p:spPr>
        <p:txBody>
          <a:bodyPr wrap="square">
            <a:spAutoFit/>
          </a:bodyPr>
          <a:lstStyle/>
          <a:p>
            <a:pPr marL="285750" indent="-285750">
              <a:buFont typeface="Arial" panose="020B0604020202020204" pitchFamily="34" charset="0"/>
              <a:buChar char="•"/>
            </a:pPr>
            <a:endParaRPr lang="es-ES_tradnl" sz="2000" b="1" dirty="0" smtClean="0">
              <a:solidFill>
                <a:srgbClr val="00B29C"/>
              </a:solidFill>
            </a:endParaRPr>
          </a:p>
          <a:p>
            <a:r>
              <a:rPr lang="es-ES_tradnl" sz="4400" b="1" dirty="0" smtClean="0">
                <a:solidFill>
                  <a:srgbClr val="00B29C"/>
                </a:solidFill>
              </a:rPr>
              <a:t>Gracias por su atención</a:t>
            </a:r>
          </a:p>
          <a:p>
            <a:endParaRPr lang="es-ES_tradnl" sz="2000" b="1" dirty="0">
              <a:solidFill>
                <a:srgbClr val="00B29C"/>
              </a:solidFill>
            </a:endParaRPr>
          </a:p>
          <a:p>
            <a:r>
              <a:rPr lang="es-ES_tradnl" sz="2000" b="1" dirty="0" smtClean="0">
                <a:solidFill>
                  <a:srgbClr val="00B29C"/>
                </a:solidFill>
              </a:rPr>
              <a:t>anna.piccinni@oecd.org</a:t>
            </a:r>
            <a:endParaRPr lang="es-ES_tradnl" sz="2000" dirty="0"/>
          </a:p>
          <a:p>
            <a:endParaRPr lang="es-ES_tradnl" sz="2000" b="1" dirty="0" smtClean="0">
              <a:solidFill>
                <a:srgbClr val="00B29C"/>
              </a:solidFill>
            </a:endParaRPr>
          </a:p>
          <a:p>
            <a:r>
              <a:rPr lang="es-ES_tradnl" sz="2000" b="1" dirty="0" smtClean="0">
                <a:solidFill>
                  <a:srgbClr val="00B29C"/>
                </a:solidFill>
              </a:rPr>
              <a:t>Secretaria de la Plataforma </a:t>
            </a:r>
            <a:r>
              <a:rPr lang="es-ES_tradnl" sz="2000" b="1" dirty="0">
                <a:solidFill>
                  <a:srgbClr val="00B29C"/>
                </a:solidFill>
              </a:rPr>
              <a:t>para la Eficacia de las Instituciones </a:t>
            </a:r>
            <a:r>
              <a:rPr lang="es-ES_tradnl" sz="2000" b="1" dirty="0" smtClean="0">
                <a:solidFill>
                  <a:srgbClr val="00B29C"/>
                </a:solidFill>
              </a:rPr>
              <a:t>- OECD</a:t>
            </a:r>
            <a:endParaRPr lang="es-ES_tradnl" sz="2000" b="1" dirty="0">
              <a:solidFill>
                <a:srgbClr val="00B29C"/>
              </a:solidFill>
            </a:endParaRPr>
          </a:p>
          <a:p>
            <a:r>
              <a:rPr lang="es-ES_tradnl" sz="2000" b="1" dirty="0" smtClean="0">
                <a:solidFill>
                  <a:srgbClr val="00B29C"/>
                </a:solidFill>
              </a:rPr>
              <a:t>(EIP)</a:t>
            </a:r>
            <a:endParaRPr lang="es-ES_tradnl" sz="2000" b="1" dirty="0">
              <a:solidFill>
                <a:srgbClr val="00B29C"/>
              </a:solidFill>
            </a:endParaRPr>
          </a:p>
          <a:p>
            <a:endParaRPr lang="es-ES_tradnl" sz="2000" b="1" dirty="0" smtClean="0">
              <a:solidFill>
                <a:srgbClr val="00B29C"/>
              </a:solidFill>
            </a:endParaRPr>
          </a:p>
        </p:txBody>
      </p:sp>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88223" y="1052736"/>
            <a:ext cx="2528951" cy="3549405"/>
          </a:xfrm>
          <a:prstGeom prst="rect">
            <a:avLst/>
          </a:prstGeom>
        </p:spPr>
      </p:pic>
      <p:sp>
        <p:nvSpPr>
          <p:cNvPr id="11" name="TextBox 10"/>
          <p:cNvSpPr txBox="1"/>
          <p:nvPr/>
        </p:nvSpPr>
        <p:spPr>
          <a:xfrm>
            <a:off x="13684" y="4674621"/>
            <a:ext cx="4207054" cy="338554"/>
          </a:xfrm>
          <a:prstGeom prst="rect">
            <a:avLst/>
          </a:prstGeom>
          <a:noFill/>
        </p:spPr>
        <p:txBody>
          <a:bodyPr wrap="square" rtlCol="0">
            <a:spAutoFit/>
          </a:bodyPr>
          <a:lstStyle/>
          <a:p>
            <a:r>
              <a:rPr lang="es-ES_tradnl" sz="1600" b="1" i="1" dirty="0" smtClean="0">
                <a:solidFill>
                  <a:srgbClr val="00B29C"/>
                </a:solidFill>
                <a:latin typeface="Arial" panose="020B0604020202020204" pitchFamily="34" charset="0"/>
                <a:cs typeface="Arial" panose="020B0604020202020204" pitchFamily="34" charset="0"/>
              </a:rPr>
              <a:t>¿</a:t>
            </a:r>
            <a:r>
              <a:rPr lang="en-US" sz="1600" b="1" i="1" dirty="0" err="1" smtClean="0">
                <a:solidFill>
                  <a:srgbClr val="00B29C"/>
                </a:solidFill>
                <a:latin typeface="Arial" panose="020B0604020202020204" pitchFamily="34" charset="0"/>
                <a:cs typeface="Arial" panose="020B0604020202020204" pitchFamily="34" charset="0"/>
              </a:rPr>
              <a:t>Cuál</a:t>
            </a:r>
            <a:r>
              <a:rPr lang="en-US" sz="1600" b="1" i="1" dirty="0" smtClean="0">
                <a:solidFill>
                  <a:srgbClr val="00B29C"/>
                </a:solidFill>
                <a:latin typeface="Arial" panose="020B0604020202020204" pitchFamily="34" charset="0"/>
                <a:cs typeface="Arial" panose="020B0604020202020204" pitchFamily="34" charset="0"/>
              </a:rPr>
              <a:t> </a:t>
            </a:r>
            <a:r>
              <a:rPr lang="en-US" sz="1600" b="1" i="1" dirty="0" err="1" smtClean="0">
                <a:solidFill>
                  <a:srgbClr val="00B29C"/>
                </a:solidFill>
                <a:latin typeface="Arial" panose="020B0604020202020204" pitchFamily="34" charset="0"/>
                <a:cs typeface="Arial" panose="020B0604020202020204" pitchFamily="34" charset="0"/>
              </a:rPr>
              <a:t>es</a:t>
            </a:r>
            <a:r>
              <a:rPr lang="en-US" sz="1600" b="1" i="1" dirty="0" smtClean="0">
                <a:solidFill>
                  <a:srgbClr val="00B29C"/>
                </a:solidFill>
                <a:latin typeface="Arial" panose="020B0604020202020204" pitchFamily="34" charset="0"/>
                <a:cs typeface="Arial" panose="020B0604020202020204" pitchFamily="34" charset="0"/>
              </a:rPr>
              <a:t> la meta de la </a:t>
            </a:r>
            <a:r>
              <a:rPr lang="en-US" sz="1600" b="1" i="1" dirty="0" err="1" smtClean="0">
                <a:solidFill>
                  <a:srgbClr val="00B29C"/>
                </a:solidFill>
                <a:latin typeface="Arial" panose="020B0604020202020204" pitchFamily="34" charset="0"/>
                <a:cs typeface="Arial" panose="020B0604020202020204" pitchFamily="34" charset="0"/>
              </a:rPr>
              <a:t>colaboración</a:t>
            </a:r>
            <a:r>
              <a:rPr lang="en-US" sz="1600" b="1" i="1" dirty="0" smtClean="0">
                <a:solidFill>
                  <a:srgbClr val="00B29C"/>
                </a:solidFill>
                <a:latin typeface="Arial" panose="020B0604020202020204" pitchFamily="34" charset="0"/>
                <a:cs typeface="Arial" panose="020B0604020202020204" pitchFamily="34" charset="0"/>
              </a:rPr>
              <a:t>?</a:t>
            </a:r>
            <a:endParaRPr lang="en-US" sz="1600" b="1" i="1" dirty="0">
              <a:solidFill>
                <a:srgbClr val="00B29C"/>
              </a:solidFill>
              <a:latin typeface="Arial" panose="020B0604020202020204" pitchFamily="34" charset="0"/>
              <a:cs typeface="Arial" panose="020B0604020202020204" pitchFamily="34" charset="0"/>
            </a:endParaRPr>
          </a:p>
        </p:txBody>
      </p:sp>
      <p:sp>
        <p:nvSpPr>
          <p:cNvPr id="12" name="TextBox 11"/>
          <p:cNvSpPr txBox="1"/>
          <p:nvPr/>
        </p:nvSpPr>
        <p:spPr>
          <a:xfrm>
            <a:off x="3629552" y="4674620"/>
            <a:ext cx="4071245" cy="338555"/>
          </a:xfrm>
          <a:prstGeom prst="rect">
            <a:avLst/>
          </a:prstGeom>
          <a:noFill/>
        </p:spPr>
        <p:txBody>
          <a:bodyPr wrap="square" rtlCol="0">
            <a:spAutoFit/>
          </a:bodyPr>
          <a:lstStyle/>
          <a:p>
            <a:r>
              <a:rPr lang="en-GB" sz="1600" b="1" i="1" dirty="0" smtClean="0">
                <a:solidFill>
                  <a:schemeClr val="accent6">
                    <a:lumMod val="75000"/>
                  </a:schemeClr>
                </a:solidFill>
                <a:latin typeface="Arial" panose="020B0604020202020204" pitchFamily="34" charset="0"/>
                <a:cs typeface="Arial" panose="020B0604020202020204" pitchFamily="34" charset="0"/>
              </a:rPr>
              <a:t>¿</a:t>
            </a:r>
            <a:r>
              <a:rPr lang="en-GB" sz="1600" b="1" i="1" dirty="0" err="1" smtClean="0">
                <a:solidFill>
                  <a:schemeClr val="accent6">
                    <a:lumMod val="75000"/>
                  </a:schemeClr>
                </a:solidFill>
                <a:latin typeface="Arial" panose="020B0604020202020204" pitchFamily="34" charset="0"/>
                <a:cs typeface="Arial" panose="020B0604020202020204" pitchFamily="34" charset="0"/>
              </a:rPr>
              <a:t>Qué</a:t>
            </a:r>
            <a:r>
              <a:rPr lang="en-GB" sz="1600" b="1" i="1" dirty="0" smtClean="0">
                <a:solidFill>
                  <a:schemeClr val="accent6">
                    <a:lumMod val="75000"/>
                  </a:schemeClr>
                </a:solidFill>
                <a:latin typeface="Arial" panose="020B0604020202020204" pitchFamily="34" charset="0"/>
                <a:cs typeface="Arial" panose="020B0604020202020204" pitchFamily="34" charset="0"/>
              </a:rPr>
              <a:t> </a:t>
            </a:r>
            <a:r>
              <a:rPr lang="en-GB" sz="1600" b="1" i="1" dirty="0" err="1" smtClean="0">
                <a:solidFill>
                  <a:schemeClr val="accent6">
                    <a:lumMod val="75000"/>
                  </a:schemeClr>
                </a:solidFill>
                <a:latin typeface="Arial" panose="020B0604020202020204" pitchFamily="34" charset="0"/>
                <a:cs typeface="Arial" panose="020B0604020202020204" pitchFamily="34" charset="0"/>
              </a:rPr>
              <a:t>capacidades</a:t>
            </a:r>
            <a:r>
              <a:rPr lang="en-GB" sz="1600" b="1" i="1" dirty="0" smtClean="0">
                <a:solidFill>
                  <a:schemeClr val="accent6">
                    <a:lumMod val="75000"/>
                  </a:schemeClr>
                </a:solidFill>
                <a:latin typeface="Arial" panose="020B0604020202020204" pitchFamily="34" charset="0"/>
                <a:cs typeface="Arial" panose="020B0604020202020204" pitchFamily="34" charset="0"/>
              </a:rPr>
              <a:t> se </a:t>
            </a:r>
            <a:r>
              <a:rPr lang="en-GB" sz="1600" b="1" i="1" dirty="0" err="1" smtClean="0">
                <a:solidFill>
                  <a:schemeClr val="accent6">
                    <a:lumMod val="75000"/>
                  </a:schemeClr>
                </a:solidFill>
                <a:latin typeface="Arial" panose="020B0604020202020204" pitchFamily="34" charset="0"/>
                <a:cs typeface="Arial" panose="020B0604020202020204" pitchFamily="34" charset="0"/>
              </a:rPr>
              <a:t>deben</a:t>
            </a:r>
            <a:r>
              <a:rPr lang="en-GB" sz="1600" b="1" i="1" dirty="0" smtClean="0">
                <a:solidFill>
                  <a:schemeClr val="accent6">
                    <a:lumMod val="75000"/>
                  </a:schemeClr>
                </a:solidFill>
                <a:latin typeface="Arial" panose="020B0604020202020204" pitchFamily="34" charset="0"/>
                <a:cs typeface="Arial" panose="020B0604020202020204" pitchFamily="34" charset="0"/>
              </a:rPr>
              <a:t> </a:t>
            </a:r>
            <a:r>
              <a:rPr lang="en-GB" sz="1600" b="1" i="1" dirty="0" err="1" smtClean="0">
                <a:solidFill>
                  <a:schemeClr val="accent6">
                    <a:lumMod val="75000"/>
                  </a:schemeClr>
                </a:solidFill>
                <a:latin typeface="Arial" panose="020B0604020202020204" pitchFamily="34" charset="0"/>
                <a:cs typeface="Arial" panose="020B0604020202020204" pitchFamily="34" charset="0"/>
              </a:rPr>
              <a:t>fortalecer</a:t>
            </a:r>
            <a:r>
              <a:rPr lang="en-GB" sz="1600" b="1" i="1" dirty="0" smtClean="0">
                <a:solidFill>
                  <a:schemeClr val="accent6">
                    <a:lumMod val="75000"/>
                  </a:schemeClr>
                </a:solidFill>
                <a:latin typeface="Arial" panose="020B0604020202020204" pitchFamily="34" charset="0"/>
                <a:cs typeface="Arial" panose="020B0604020202020204" pitchFamily="34" charset="0"/>
              </a:rPr>
              <a:t>?</a:t>
            </a:r>
            <a:endParaRPr lang="en-GB" sz="1600" b="1" i="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38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4848" y="0"/>
            <a:ext cx="8229600" cy="1143000"/>
          </a:xfrm>
        </p:spPr>
        <p:txBody>
          <a:bodyPr>
            <a:normAutofit fontScale="90000"/>
          </a:bodyPr>
          <a:lstStyle/>
          <a:p>
            <a:r>
              <a:rPr lang="es-ES_tradnl" sz="3600" b="1" i="1" dirty="0">
                <a:solidFill>
                  <a:srgbClr val="D9900D"/>
                </a:solidFill>
              </a:rPr>
              <a:t>Plataforma para la Eficacia de las Instituciones (EIP)</a:t>
            </a:r>
            <a:endParaRPr lang="en-GB" sz="3600" b="1" dirty="0">
              <a:solidFill>
                <a:schemeClr val="accent6">
                  <a:lumMod val="75000"/>
                </a:schemeClr>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560"/>
          <a:stretch/>
        </p:blipFill>
        <p:spPr bwMode="auto">
          <a:xfrm>
            <a:off x="3563887" y="2772873"/>
            <a:ext cx="5586717" cy="4085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01614" y="1003158"/>
            <a:ext cx="8136904" cy="5570756"/>
          </a:xfrm>
          <a:prstGeom prst="rect">
            <a:avLst/>
          </a:prstGeom>
          <a:noFill/>
        </p:spPr>
        <p:txBody>
          <a:bodyPr wrap="square" rtlCol="0">
            <a:spAutoFit/>
          </a:bodyPr>
          <a:lstStyle/>
          <a:p>
            <a:pPr marL="285750" indent="-285750">
              <a:buFont typeface="Arial" panose="020B0604020202020204" pitchFamily="34" charset="0"/>
              <a:buChar char="•"/>
            </a:pPr>
            <a:r>
              <a:rPr lang="en-US" sz="2400" b="1" u="sng" dirty="0" err="1" smtClean="0">
                <a:solidFill>
                  <a:srgbClr val="00B29C"/>
                </a:solidFill>
              </a:rPr>
              <a:t>Plataforma</a:t>
            </a:r>
            <a:r>
              <a:rPr lang="en-US" sz="2400" b="1" u="sng" dirty="0" smtClean="0">
                <a:solidFill>
                  <a:srgbClr val="00B29C"/>
                </a:solidFill>
              </a:rPr>
              <a:t> de multiple </a:t>
            </a:r>
            <a:r>
              <a:rPr lang="en-US" sz="2400" b="1" u="sng" dirty="0" err="1" smtClean="0">
                <a:solidFill>
                  <a:srgbClr val="00B29C"/>
                </a:solidFill>
              </a:rPr>
              <a:t>partes</a:t>
            </a:r>
            <a:r>
              <a:rPr lang="en-US" sz="2400" b="1" u="sng" dirty="0" smtClean="0">
                <a:solidFill>
                  <a:srgbClr val="00B29C"/>
                </a:solidFill>
              </a:rPr>
              <a:t> </a:t>
            </a:r>
            <a:r>
              <a:rPr lang="en-US" sz="2400" b="1" u="sng" dirty="0" err="1" smtClean="0">
                <a:solidFill>
                  <a:srgbClr val="00B29C"/>
                </a:solidFill>
              </a:rPr>
              <a:t>interesadas</a:t>
            </a:r>
            <a:r>
              <a:rPr lang="en-US" sz="2400" b="1" u="sng" dirty="0" smtClean="0">
                <a:solidFill>
                  <a:srgbClr val="00B29C"/>
                </a:solidFill>
              </a:rPr>
              <a:t> </a:t>
            </a:r>
            <a:r>
              <a:rPr lang="en-US" sz="2200" dirty="0" err="1" smtClean="0">
                <a:solidFill>
                  <a:srgbClr val="002060"/>
                </a:solidFill>
                <a:latin typeface="Calibri" panose="020F0502020204030204" pitchFamily="34" charset="0"/>
              </a:rPr>
              <a:t>cuenta</a:t>
            </a:r>
            <a:r>
              <a:rPr lang="en-US" sz="2200" dirty="0" smtClean="0">
                <a:solidFill>
                  <a:srgbClr val="002060"/>
                </a:solidFill>
                <a:latin typeface="Calibri" panose="020F0502020204030204" pitchFamily="34" charset="0"/>
              </a:rPr>
              <a:t> con </a:t>
            </a:r>
            <a:r>
              <a:rPr lang="en-US" sz="2200" dirty="0" err="1" smtClean="0">
                <a:solidFill>
                  <a:srgbClr val="002060"/>
                </a:solidFill>
                <a:latin typeface="Calibri" panose="020F0502020204030204" pitchFamily="34" charset="0"/>
              </a:rPr>
              <a:t>más</a:t>
            </a:r>
            <a:r>
              <a:rPr lang="en-US" sz="2200" dirty="0" smtClean="0">
                <a:solidFill>
                  <a:srgbClr val="002060"/>
                </a:solidFill>
                <a:latin typeface="Calibri" panose="020F0502020204030204" pitchFamily="34" charset="0"/>
              </a:rPr>
              <a:t> </a:t>
            </a:r>
            <a:r>
              <a:rPr lang="en-US" sz="2200" dirty="0" smtClean="0">
                <a:solidFill>
                  <a:srgbClr val="002060"/>
                </a:solidFill>
                <a:latin typeface="Calibri" panose="020F0502020204030204" pitchFamily="34" charset="0"/>
              </a:rPr>
              <a:t>de 60 </a:t>
            </a:r>
            <a:r>
              <a:rPr lang="en-US" sz="2200" dirty="0" err="1" smtClean="0">
                <a:solidFill>
                  <a:srgbClr val="002060"/>
                </a:solidFill>
                <a:latin typeface="Calibri" panose="020F0502020204030204" pitchFamily="34" charset="0"/>
              </a:rPr>
              <a:t>países</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miembros</a:t>
            </a:r>
            <a:r>
              <a:rPr lang="en-US" sz="2200" dirty="0" smtClean="0">
                <a:solidFill>
                  <a:srgbClr val="002060"/>
                </a:solidFill>
                <a:latin typeface="Calibri" panose="020F0502020204030204" pitchFamily="34" charset="0"/>
              </a:rPr>
              <a:t> y </a:t>
            </a:r>
            <a:r>
              <a:rPr lang="en-US" sz="2200" dirty="0" err="1" smtClean="0">
                <a:solidFill>
                  <a:srgbClr val="002060"/>
                </a:solidFill>
                <a:latin typeface="Calibri" panose="020F0502020204030204" pitchFamily="34" charset="0"/>
              </a:rPr>
              <a:t>organizaciones</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establecida</a:t>
            </a:r>
            <a:r>
              <a:rPr lang="en-US" sz="2200" dirty="0" smtClean="0">
                <a:solidFill>
                  <a:srgbClr val="002060"/>
                </a:solidFill>
                <a:latin typeface="Calibri" panose="020F0502020204030204" pitchFamily="34" charset="0"/>
              </a:rPr>
              <a:t> en 2012 (PASAI, EFS de China </a:t>
            </a:r>
            <a:r>
              <a:rPr lang="en-US" sz="2200" dirty="0">
                <a:solidFill>
                  <a:srgbClr val="002060"/>
                </a:solidFill>
                <a:latin typeface="Calibri" panose="020F0502020204030204" pitchFamily="34" charset="0"/>
              </a:rPr>
              <a:t>y</a:t>
            </a:r>
            <a:r>
              <a:rPr lang="en-US" sz="2200" dirty="0" smtClean="0">
                <a:solidFill>
                  <a:srgbClr val="002060"/>
                </a:solidFill>
                <a:latin typeface="Calibri" panose="020F0502020204030204" pitchFamily="34" charset="0"/>
              </a:rPr>
              <a:t> Brazil)</a:t>
            </a:r>
          </a:p>
          <a:p>
            <a:pPr marL="285750" indent="-285750">
              <a:buFont typeface="Arial" panose="020B0604020202020204" pitchFamily="34" charset="0"/>
              <a:buChar char="•"/>
            </a:pPr>
            <a:endParaRPr lang="en-US" sz="2200" dirty="0" smtClean="0">
              <a:solidFill>
                <a:srgbClr val="002060"/>
              </a:solidFill>
              <a:latin typeface="Calibri" panose="020F0502020204030204" pitchFamily="34" charset="0"/>
            </a:endParaRPr>
          </a:p>
          <a:p>
            <a:pPr marL="285750" indent="-285750">
              <a:buFont typeface="Arial" panose="020B0604020202020204" pitchFamily="34" charset="0"/>
              <a:buChar char="•"/>
            </a:pPr>
            <a:r>
              <a:rPr lang="en-US" sz="2200" dirty="0" smtClean="0">
                <a:solidFill>
                  <a:srgbClr val="002060"/>
                </a:solidFill>
                <a:latin typeface="Calibri" panose="020F0502020204030204" pitchFamily="34" charset="0"/>
              </a:rPr>
              <a:t>EIP  </a:t>
            </a:r>
            <a:r>
              <a:rPr lang="en-US" sz="2200" dirty="0" err="1" smtClean="0">
                <a:solidFill>
                  <a:srgbClr val="002060"/>
                </a:solidFill>
                <a:latin typeface="Calibri" panose="020F0502020204030204" pitchFamily="34" charset="0"/>
              </a:rPr>
              <a:t>está</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involucrada</a:t>
            </a:r>
            <a:r>
              <a:rPr lang="en-US" sz="2200" dirty="0" smtClean="0">
                <a:solidFill>
                  <a:srgbClr val="002060"/>
                </a:solidFill>
                <a:latin typeface="Calibri" panose="020F0502020204030204" pitchFamily="34" charset="0"/>
              </a:rPr>
              <a:t> en </a:t>
            </a:r>
            <a:r>
              <a:rPr lang="en-US" sz="2200" dirty="0" err="1" smtClean="0">
                <a:solidFill>
                  <a:srgbClr val="002060"/>
                </a:solidFill>
                <a:latin typeface="Calibri" panose="020F0502020204030204" pitchFamily="34" charset="0"/>
              </a:rPr>
              <a:t>entregar</a:t>
            </a:r>
            <a:r>
              <a:rPr lang="en-US" sz="2200" dirty="0" smtClean="0">
                <a:solidFill>
                  <a:srgbClr val="002060"/>
                </a:solidFill>
                <a:latin typeface="Calibri" panose="020F0502020204030204" pitchFamily="34" charset="0"/>
              </a:rPr>
              <a:t> los </a:t>
            </a:r>
            <a:r>
              <a:rPr lang="en-US" sz="2200" dirty="0" err="1" smtClean="0">
                <a:solidFill>
                  <a:srgbClr val="002060"/>
                </a:solidFill>
                <a:latin typeface="Calibri" panose="020F0502020204030204" pitchFamily="34" charset="0"/>
              </a:rPr>
              <a:t>compromisos</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globales</a:t>
            </a:r>
            <a:r>
              <a:rPr lang="en-US" sz="2200" dirty="0" smtClean="0">
                <a:solidFill>
                  <a:srgbClr val="002060"/>
                </a:solidFill>
                <a:latin typeface="Calibri" panose="020F0502020204030204" pitchFamily="34" charset="0"/>
              </a:rPr>
              <a:t> de </a:t>
            </a:r>
            <a:r>
              <a:rPr lang="en-US" sz="2200" dirty="0" err="1" smtClean="0">
                <a:solidFill>
                  <a:srgbClr val="002060"/>
                </a:solidFill>
                <a:latin typeface="Calibri" panose="020F0502020204030204" pitchFamily="34" charset="0"/>
              </a:rPr>
              <a:t>fortalecer</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las</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capacidades</a:t>
            </a:r>
            <a:r>
              <a:rPr lang="en-US" sz="2200" dirty="0" smtClean="0">
                <a:solidFill>
                  <a:srgbClr val="002060"/>
                </a:solidFill>
                <a:latin typeface="Calibri" panose="020F0502020204030204" pitchFamily="34" charset="0"/>
              </a:rPr>
              <a:t> y </a:t>
            </a:r>
            <a:r>
              <a:rPr lang="en-US" sz="2200" dirty="0" err="1" smtClean="0">
                <a:solidFill>
                  <a:srgbClr val="002060"/>
                </a:solidFill>
                <a:latin typeface="Calibri" panose="020F0502020204030204" pitchFamily="34" charset="0"/>
              </a:rPr>
              <a:t>construir</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instituciones</a:t>
            </a:r>
            <a:r>
              <a:rPr lang="en-US" sz="2200" dirty="0" smtClean="0">
                <a:solidFill>
                  <a:srgbClr val="002060"/>
                </a:solidFill>
                <a:latin typeface="Calibri" panose="020F0502020204030204" pitchFamily="34" charset="0"/>
              </a:rPr>
              <a:t>  </a:t>
            </a:r>
          </a:p>
          <a:p>
            <a:r>
              <a:rPr lang="en-US" sz="2200" dirty="0">
                <a:solidFill>
                  <a:srgbClr val="002060"/>
                </a:solidFill>
                <a:latin typeface="Calibri" panose="020F0502020204030204" pitchFamily="34" charset="0"/>
              </a:rPr>
              <a:t> </a:t>
            </a:r>
            <a:r>
              <a:rPr lang="en-US" sz="2200" dirty="0" smtClean="0">
                <a:solidFill>
                  <a:srgbClr val="002060"/>
                </a:solidFill>
                <a:latin typeface="Calibri" panose="020F0502020204030204" pitchFamily="34" charset="0"/>
              </a:rPr>
              <a:t>    </a:t>
            </a:r>
            <a:r>
              <a:rPr lang="en-US" sz="2200" dirty="0" err="1">
                <a:solidFill>
                  <a:srgbClr val="002060"/>
                </a:solidFill>
                <a:latin typeface="Calibri" panose="020F0502020204030204" pitchFamily="34" charset="0"/>
              </a:rPr>
              <a:t>e</a:t>
            </a:r>
            <a:r>
              <a:rPr lang="en-US" sz="2200" dirty="0" err="1" smtClean="0">
                <a:solidFill>
                  <a:srgbClr val="002060"/>
                </a:solidFill>
                <a:latin typeface="Calibri" panose="020F0502020204030204" pitchFamily="34" charset="0"/>
              </a:rPr>
              <a:t>ficaces</a:t>
            </a:r>
            <a:r>
              <a:rPr lang="en-US" sz="2200" dirty="0" smtClean="0">
                <a:solidFill>
                  <a:srgbClr val="002060"/>
                </a:solidFill>
                <a:latin typeface="Calibri" panose="020F0502020204030204" pitchFamily="34" charset="0"/>
              </a:rPr>
              <a:t>. Su </a:t>
            </a:r>
            <a:r>
              <a:rPr lang="en-US" sz="2200" dirty="0" err="1" smtClean="0">
                <a:solidFill>
                  <a:srgbClr val="002060"/>
                </a:solidFill>
                <a:latin typeface="Calibri" panose="020F0502020204030204" pitchFamily="34" charset="0"/>
              </a:rPr>
              <a:t>metodologia</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radica</a:t>
            </a:r>
            <a:r>
              <a:rPr lang="en-US" sz="2200" dirty="0" smtClean="0">
                <a:solidFill>
                  <a:srgbClr val="002060"/>
                </a:solidFill>
                <a:latin typeface="Calibri" panose="020F0502020204030204" pitchFamily="34" charset="0"/>
              </a:rPr>
              <a:t> </a:t>
            </a:r>
            <a:r>
              <a:rPr lang="en-US" sz="2200" dirty="0" err="1" smtClean="0">
                <a:solidFill>
                  <a:srgbClr val="002060"/>
                </a:solidFill>
                <a:latin typeface="Calibri" panose="020F0502020204030204" pitchFamily="34" charset="0"/>
              </a:rPr>
              <a:t>en</a:t>
            </a:r>
            <a:r>
              <a:rPr lang="en-US" sz="2200" dirty="0" smtClean="0">
                <a:solidFill>
                  <a:srgbClr val="002060"/>
                </a:solidFill>
                <a:latin typeface="Calibri" panose="020F0502020204030204" pitchFamily="34" charset="0"/>
              </a:rPr>
              <a:t> el </a:t>
            </a:r>
          </a:p>
          <a:p>
            <a:r>
              <a:rPr lang="en-US" sz="2200" dirty="0" smtClean="0">
                <a:solidFill>
                  <a:srgbClr val="002060"/>
                </a:solidFill>
                <a:latin typeface="Calibri" panose="020F0502020204030204" pitchFamily="34" charset="0"/>
              </a:rPr>
              <a:t>     </a:t>
            </a:r>
            <a:r>
              <a:rPr lang="en-US" sz="2200" dirty="0" err="1">
                <a:solidFill>
                  <a:srgbClr val="002060"/>
                </a:solidFill>
                <a:latin typeface="Calibri" panose="020F0502020204030204" pitchFamily="34" charset="0"/>
              </a:rPr>
              <a:t>a</a:t>
            </a:r>
            <a:r>
              <a:rPr lang="en-US" sz="2200" dirty="0" err="1" smtClean="0">
                <a:solidFill>
                  <a:srgbClr val="002060"/>
                </a:solidFill>
                <a:latin typeface="Calibri" panose="020F0502020204030204" pitchFamily="34" charset="0"/>
              </a:rPr>
              <a:t>prendizaje</a:t>
            </a:r>
            <a:r>
              <a:rPr lang="en-US" sz="2200" dirty="0" smtClean="0">
                <a:solidFill>
                  <a:srgbClr val="002060"/>
                </a:solidFill>
                <a:latin typeface="Calibri" panose="020F0502020204030204" pitchFamily="34" charset="0"/>
              </a:rPr>
              <a:t> entre pares (P2P</a:t>
            </a:r>
          </a:p>
          <a:p>
            <a:pPr marL="285750" indent="-285750">
              <a:buFont typeface="Arial" panose="020B0604020202020204" pitchFamily="34" charset="0"/>
              <a:buChar char="•"/>
            </a:pPr>
            <a:r>
              <a:rPr lang="de-DE" sz="2200" dirty="0" smtClean="0">
                <a:solidFill>
                  <a:srgbClr val="002060"/>
                </a:solidFill>
                <a:latin typeface="Calibri" panose="020F0502020204030204" pitchFamily="34" charset="0"/>
                <a:cs typeface="Arial" panose="020B0604020202020204" pitchFamily="34" charset="0"/>
              </a:rPr>
              <a:t> </a:t>
            </a:r>
            <a:r>
              <a:rPr lang="de-DE" sz="2200" dirty="0">
                <a:solidFill>
                  <a:srgbClr val="002060"/>
                </a:solidFill>
                <a:latin typeface="Calibri" panose="020F0502020204030204" pitchFamily="34" charset="0"/>
                <a:cs typeface="Arial" panose="020B0604020202020204" pitchFamily="34" charset="0"/>
              </a:rPr>
              <a:t>Learning </a:t>
            </a:r>
            <a:r>
              <a:rPr lang="de-DE" sz="2200" dirty="0" err="1" smtClean="0">
                <a:solidFill>
                  <a:srgbClr val="002060"/>
                </a:solidFill>
                <a:latin typeface="Calibri" panose="020F0502020204030204" pitchFamily="34" charset="0"/>
                <a:cs typeface="Arial" panose="020B0604020202020204" pitchFamily="34" charset="0"/>
              </a:rPr>
              <a:t>Alliances</a:t>
            </a:r>
            <a:r>
              <a:rPr lang="de-DE" sz="2200" dirty="0" smtClean="0">
                <a:solidFill>
                  <a:srgbClr val="002060"/>
                </a:solidFill>
                <a:latin typeface="Calibri" panose="020F0502020204030204" pitchFamily="34" charset="0"/>
                <a:cs typeface="Arial" panose="020B0604020202020204" pitchFamily="34" charset="0"/>
              </a:rPr>
              <a:t>)</a:t>
            </a:r>
            <a:endParaRPr lang="de-DE" sz="2200" dirty="0">
              <a:solidFill>
                <a:srgbClr val="002060"/>
              </a:solidFill>
              <a:latin typeface="Calibri" panose="020F0502020204030204" pitchFamily="34" charset="0"/>
              <a:cs typeface="Arial" panose="020B0604020202020204" pitchFamily="34" charset="0"/>
            </a:endParaRPr>
          </a:p>
          <a:p>
            <a:endParaRPr lang="de-DE" sz="2200" dirty="0">
              <a:solidFill>
                <a:srgbClr val="002060"/>
              </a:solidFill>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de-DE" sz="2200" dirty="0" smtClean="0">
                <a:solidFill>
                  <a:srgbClr val="002060"/>
                </a:solidFill>
                <a:latin typeface="Calibri" panose="020F0502020204030204" pitchFamily="34" charset="0"/>
                <a:cs typeface="Arial" panose="020B0604020202020204" pitchFamily="34" charset="0"/>
              </a:rPr>
              <a:t>3 </a:t>
            </a:r>
            <a:r>
              <a:rPr lang="de-DE" sz="2200" dirty="0" err="1" smtClean="0">
                <a:solidFill>
                  <a:srgbClr val="002060"/>
                </a:solidFill>
                <a:latin typeface="Calibri" panose="020F0502020204030204" pitchFamily="34" charset="0"/>
                <a:cs typeface="Arial" panose="020B0604020202020204" pitchFamily="34" charset="0"/>
              </a:rPr>
              <a:t>Pilares</a:t>
            </a:r>
            <a:r>
              <a:rPr lang="de-DE" sz="2200" dirty="0" smtClean="0">
                <a:solidFill>
                  <a:srgbClr val="002060"/>
                </a:solidFill>
                <a:latin typeface="Calibri" panose="020F0502020204030204" pitchFamily="34" charset="0"/>
                <a:cs typeface="Arial" panose="020B0604020202020204" pitchFamily="34" charset="0"/>
              </a:rPr>
              <a:t> de </a:t>
            </a:r>
            <a:r>
              <a:rPr lang="de-DE" sz="2200" dirty="0" err="1" smtClean="0">
                <a:solidFill>
                  <a:srgbClr val="002060"/>
                </a:solidFill>
                <a:latin typeface="Calibri" panose="020F0502020204030204" pitchFamily="34" charset="0"/>
                <a:cs typeface="Arial" panose="020B0604020202020204" pitchFamily="34" charset="0"/>
              </a:rPr>
              <a:t>Trabajo</a:t>
            </a:r>
            <a:endParaRPr lang="de-DE" sz="2200" dirty="0" smtClean="0">
              <a:solidFill>
                <a:srgbClr val="002060"/>
              </a:solidFill>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de-DE" sz="2200" dirty="0" smtClean="0">
              <a:solidFill>
                <a:srgbClr val="002060"/>
              </a:solidFill>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de-DE" sz="2200" dirty="0" smtClean="0">
                <a:solidFill>
                  <a:srgbClr val="002060"/>
                </a:solidFill>
                <a:latin typeface="Calibri" panose="020F0502020204030204" pitchFamily="34" charset="0"/>
                <a:cs typeface="Arial" panose="020B0604020202020204" pitchFamily="34" charset="0"/>
              </a:rPr>
              <a:t>Secretaría </a:t>
            </a:r>
            <a:r>
              <a:rPr lang="de-DE" sz="2200" dirty="0" smtClean="0">
                <a:solidFill>
                  <a:srgbClr val="002060"/>
                </a:solidFill>
                <a:latin typeface="Calibri" panose="020F0502020204030204" pitchFamily="34" charset="0"/>
                <a:cs typeface="Arial" panose="020B0604020202020204" pitchFamily="34" charset="0"/>
              </a:rPr>
              <a:t>colectiva: OECD y </a:t>
            </a:r>
          </a:p>
          <a:p>
            <a:r>
              <a:rPr lang="de-DE" sz="2200" dirty="0" smtClean="0">
                <a:solidFill>
                  <a:srgbClr val="002060"/>
                </a:solidFill>
                <a:latin typeface="Calibri" panose="020F0502020204030204" pitchFamily="34" charset="0"/>
                <a:cs typeface="Arial" panose="020B0604020202020204" pitchFamily="34" charset="0"/>
              </a:rPr>
              <a:t>PNUD Singapur</a:t>
            </a:r>
          </a:p>
          <a:p>
            <a:r>
              <a:rPr lang="de-DE" sz="2000" dirty="0" smtClean="0">
                <a:solidFill>
                  <a:srgbClr val="002060"/>
                </a:solidFill>
                <a:latin typeface="Calibri" panose="020F0502020204030204" pitchFamily="34" charset="0"/>
                <a:cs typeface="Arial" panose="020B0604020202020204" pitchFamily="34" charset="0"/>
              </a:rPr>
              <a:t> </a:t>
            </a:r>
            <a:endParaRPr lang="de-DE" sz="2000" dirty="0">
              <a:solidFill>
                <a:srgbClr val="002060"/>
              </a:solidFill>
              <a:latin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de-DE" sz="2600" dirty="0">
              <a:solidFill>
                <a:prstClr val="white">
                  <a:lumMod val="50000"/>
                </a:prstClr>
              </a:solidFill>
            </a:endParaRPr>
          </a:p>
        </p:txBody>
      </p:sp>
      <p:sp>
        <p:nvSpPr>
          <p:cNvPr id="6" name="Rounded Rectangle 5"/>
          <p:cNvSpPr/>
          <p:nvPr/>
        </p:nvSpPr>
        <p:spPr>
          <a:xfrm>
            <a:off x="247742" y="6021695"/>
            <a:ext cx="3362273" cy="83630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Website:</a:t>
            </a:r>
          </a:p>
          <a:p>
            <a:pPr algn="ctr"/>
            <a:r>
              <a:rPr lang="en-GB" dirty="0" smtClean="0"/>
              <a:t>www.effectiveinstitutions.org</a:t>
            </a:r>
            <a:endParaRPr lang="en-GB" dirty="0"/>
          </a:p>
        </p:txBody>
      </p:sp>
    </p:spTree>
    <p:extLst>
      <p:ext uri="{BB962C8B-B14F-4D97-AF65-F5344CB8AC3E}">
        <p14:creationId xmlns:p14="http://schemas.microsoft.com/office/powerpoint/2010/main" val="343949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839" y="55307"/>
            <a:ext cx="8280920" cy="1015663"/>
          </a:xfrm>
          <a:prstGeom prst="rect">
            <a:avLst/>
          </a:prstGeom>
          <a:noFill/>
        </p:spPr>
        <p:txBody>
          <a:bodyPr wrap="square" rtlCol="0">
            <a:spAutoFit/>
          </a:bodyPr>
          <a:lstStyle/>
          <a:p>
            <a:r>
              <a:rPr lang="es-ES_tradnl" sz="3000" b="1" dirty="0" smtClean="0">
                <a:solidFill>
                  <a:srgbClr val="00B29C"/>
                </a:solidFill>
              </a:rPr>
              <a:t>Colaboración EFS y actores externos – </a:t>
            </a:r>
          </a:p>
          <a:p>
            <a:r>
              <a:rPr lang="es-ES_tradnl" sz="3000" b="1" dirty="0" smtClean="0">
                <a:solidFill>
                  <a:srgbClr val="00B29C"/>
                </a:solidFill>
              </a:rPr>
              <a:t>Proyecto de EIP (2013-2016)</a:t>
            </a:r>
            <a:endParaRPr lang="es-ES_tradnl" sz="3000" b="1" dirty="0">
              <a:solidFill>
                <a:srgbClr val="00B29C"/>
              </a:solidFill>
            </a:endParaRPr>
          </a:p>
        </p:txBody>
      </p:sp>
      <p:graphicFrame>
        <p:nvGraphicFramePr>
          <p:cNvPr id="4" name="Diagram 3"/>
          <p:cNvGraphicFramePr/>
          <p:nvPr>
            <p:extLst>
              <p:ext uri="{D42A27DB-BD31-4B8C-83A1-F6EECF244321}">
                <p14:modId xmlns:p14="http://schemas.microsoft.com/office/powerpoint/2010/main" val="1574320249"/>
              </p:ext>
            </p:extLst>
          </p:nvPr>
        </p:nvGraphicFramePr>
        <p:xfrm>
          <a:off x="604799" y="1060016"/>
          <a:ext cx="8352928" cy="5537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0546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88640"/>
            <a:ext cx="8280920" cy="553998"/>
          </a:xfrm>
          <a:prstGeom prst="rect">
            <a:avLst/>
          </a:prstGeom>
          <a:noFill/>
        </p:spPr>
        <p:txBody>
          <a:bodyPr wrap="square" rtlCol="0">
            <a:spAutoFit/>
          </a:bodyPr>
          <a:lstStyle/>
          <a:p>
            <a:r>
              <a:rPr lang="es-ES_tradnl" sz="3000" b="1" dirty="0" smtClean="0">
                <a:solidFill>
                  <a:srgbClr val="00B29C"/>
                </a:solidFill>
              </a:rPr>
              <a:t>Fase II:  Encuesta y estudios de caso</a:t>
            </a:r>
            <a:endParaRPr lang="es-ES_tradnl" sz="3000" b="1" dirty="0">
              <a:solidFill>
                <a:srgbClr val="00B29C"/>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188861915"/>
              </p:ext>
            </p:extLst>
          </p:nvPr>
        </p:nvGraphicFramePr>
        <p:xfrm>
          <a:off x="1043608" y="1484784"/>
          <a:ext cx="6912768" cy="3261360"/>
        </p:xfrm>
        <a:graphic>
          <a:graphicData uri="http://schemas.openxmlformats.org/drawingml/2006/table">
            <a:tbl>
              <a:tblPr firstRow="1" firstCol="1" bandRow="1">
                <a:tableStyleId>{5C22544A-7EE6-4342-B048-85BDC9FD1C3A}</a:tableStyleId>
              </a:tblPr>
              <a:tblGrid>
                <a:gridCol w="2537270"/>
                <a:gridCol w="2627887"/>
                <a:gridCol w="1747611"/>
              </a:tblGrid>
              <a:tr h="288032">
                <a:tc gridSpan="3">
                  <a:txBody>
                    <a:bodyPr/>
                    <a:lstStyle/>
                    <a:p>
                      <a:pPr algn="ctr">
                        <a:spcAft>
                          <a:spcPts val="0"/>
                        </a:spcAft>
                      </a:pPr>
                      <a:r>
                        <a:rPr lang="es-ES_tradnl" sz="2200" b="1" noProof="0" dirty="0" smtClean="0">
                          <a:effectLst/>
                          <a:latin typeface="+mj-lt"/>
                          <a:ea typeface="+mn-ea"/>
                        </a:rPr>
                        <a:t>EFS</a:t>
                      </a:r>
                      <a:r>
                        <a:rPr lang="es-ES_tradnl" sz="2200" b="1" baseline="0" noProof="0" dirty="0" smtClean="0">
                          <a:effectLst/>
                          <a:latin typeface="+mj-lt"/>
                          <a:ea typeface="+mn-ea"/>
                        </a:rPr>
                        <a:t> que respondieron la encuesta</a:t>
                      </a:r>
                      <a:endParaRPr lang="es-ES_tradnl" sz="2200" b="1" noProof="0" dirty="0">
                        <a:effectLst/>
                        <a:latin typeface="+mj-lt"/>
                        <a:ea typeface="Times New Roman"/>
                      </a:endParaRPr>
                    </a:p>
                  </a:txBody>
                  <a:tcPr marL="91826" marR="91826" marT="0" marB="0">
                    <a:solidFill>
                      <a:srgbClr val="00B29C"/>
                    </a:solidFill>
                  </a:tcPr>
                </a:tc>
                <a:tc hMerge="1">
                  <a:txBody>
                    <a:bodyPr/>
                    <a:lstStyle/>
                    <a:p>
                      <a:pPr algn="ctr">
                        <a:spcAft>
                          <a:spcPts val="0"/>
                        </a:spcAft>
                      </a:pPr>
                      <a:endParaRPr lang="en-GB" sz="1600" b="1" dirty="0">
                        <a:effectLst/>
                        <a:latin typeface="Times New Roman"/>
                        <a:ea typeface="Times New Roman"/>
                      </a:endParaRPr>
                    </a:p>
                  </a:txBody>
                  <a:tcPr marL="91826" marR="91826" marT="0" marB="0">
                    <a:solidFill>
                      <a:srgbClr val="00B29C"/>
                    </a:solidFill>
                  </a:tcPr>
                </a:tc>
                <a:tc hMerge="1">
                  <a:txBody>
                    <a:bodyPr/>
                    <a:lstStyle/>
                    <a:p>
                      <a:endParaRPr lang="en-GB"/>
                    </a:p>
                  </a:txBody>
                  <a:tcPr/>
                </a:tc>
              </a:tr>
              <a:tr h="990600">
                <a:tc>
                  <a:txBody>
                    <a:bodyPr/>
                    <a:lstStyle/>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Argentina</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Belice</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Bután</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Brasil</a:t>
                      </a:r>
                    </a:p>
                    <a:p>
                      <a:pPr marL="285750" indent="-285750" algn="just">
                        <a:spcAft>
                          <a:spcPts val="0"/>
                        </a:spcAft>
                        <a:buFont typeface="Arial" charset="0"/>
                        <a:buChar char="•"/>
                      </a:pPr>
                      <a:r>
                        <a:rPr lang="es-ES_tradnl" sz="1600" b="1" kern="1200" noProof="0" dirty="0" smtClean="0">
                          <a:solidFill>
                            <a:schemeClr val="tx1">
                              <a:lumMod val="85000"/>
                              <a:lumOff val="15000"/>
                            </a:schemeClr>
                          </a:solidFill>
                          <a:effectLst/>
                          <a:latin typeface="+mn-lt"/>
                          <a:ea typeface="+mn-ea"/>
                          <a:cs typeface="+mn-cs"/>
                        </a:rPr>
                        <a:t>Camerún</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Canadá</a:t>
                      </a:r>
                    </a:p>
                    <a:p>
                      <a:pPr marL="285750" indent="-285750" algn="just">
                        <a:spcAft>
                          <a:spcPts val="0"/>
                        </a:spcAft>
                        <a:buFont typeface="Arial" charset="0"/>
                        <a:buChar char="•"/>
                      </a:pPr>
                      <a:r>
                        <a:rPr lang="es-ES_tradnl" sz="1600" b="1" kern="1200" noProof="0" dirty="0" smtClean="0">
                          <a:solidFill>
                            <a:schemeClr val="tx1">
                              <a:lumMod val="85000"/>
                              <a:lumOff val="15000"/>
                            </a:schemeClr>
                          </a:solidFill>
                          <a:effectLst/>
                          <a:latin typeface="+mn-lt"/>
                          <a:ea typeface="+mn-ea"/>
                          <a:cs typeface="+mn-cs"/>
                        </a:rPr>
                        <a:t>Chile </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Colombia</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Costa Rica</a:t>
                      </a:r>
                      <a:endParaRPr lang="es-ES_tradnl" sz="1600" b="1" noProof="0" dirty="0" smtClean="0">
                        <a:solidFill>
                          <a:schemeClr val="tx1">
                            <a:lumMod val="85000"/>
                            <a:lumOff val="15000"/>
                          </a:schemeClr>
                        </a:solidFill>
                        <a:effectLst/>
                        <a:latin typeface="+mj-lt"/>
                      </a:endParaRP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Ecuador</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El Salvador</a:t>
                      </a:r>
                    </a:p>
                  </a:txBody>
                  <a:tcPr marL="91826" marR="91826" marT="0" marB="0">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lin ang="16200000" scaled="1"/>
                      <a:tileRect/>
                    </a:gradFill>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Honduras</a:t>
                      </a:r>
                      <a:endParaRPr lang="es-ES_tradnl" sz="1600" b="1" kern="1200" noProof="0" dirty="0" smtClean="0">
                        <a:solidFill>
                          <a:schemeClr val="tx1">
                            <a:lumMod val="85000"/>
                            <a:lumOff val="15000"/>
                          </a:schemeClr>
                        </a:solidFill>
                        <a:effectLst/>
                        <a:latin typeface="+mn-lt"/>
                        <a:ea typeface="Times New Roman"/>
                        <a:cs typeface="+mn-cs"/>
                      </a:endParaRP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India</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Japón</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Filipinas </a:t>
                      </a:r>
                      <a:endParaRPr lang="es-ES_tradnl" sz="1600" b="1" noProof="0" dirty="0" smtClean="0">
                        <a:solidFill>
                          <a:schemeClr val="tx1">
                            <a:lumMod val="85000"/>
                            <a:lumOff val="15000"/>
                          </a:schemeClr>
                        </a:solidFill>
                        <a:effectLst/>
                        <a:latin typeface="+mj-lt"/>
                      </a:endParaRP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Corea (República</a:t>
                      </a:r>
                      <a:r>
                        <a:rPr lang="es-ES_tradnl" sz="1600" b="1" baseline="0" noProof="0" dirty="0" smtClean="0">
                          <a:solidFill>
                            <a:schemeClr val="tx1">
                              <a:lumMod val="85000"/>
                              <a:lumOff val="15000"/>
                            </a:schemeClr>
                          </a:solidFill>
                          <a:effectLst/>
                          <a:latin typeface="+mj-lt"/>
                        </a:rPr>
                        <a:t> de</a:t>
                      </a:r>
                      <a:r>
                        <a:rPr lang="es-ES_tradnl" sz="1600" b="1" noProof="0" dirty="0" smtClean="0">
                          <a:solidFill>
                            <a:schemeClr val="tx1">
                              <a:lumMod val="85000"/>
                              <a:lumOff val="15000"/>
                            </a:schemeClr>
                          </a:solidFill>
                          <a:effectLst/>
                          <a:latin typeface="+mj-lt"/>
                        </a:rPr>
                        <a:t>)</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Kuwait</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Nepal</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Holanda</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Nueva</a:t>
                      </a:r>
                      <a:r>
                        <a:rPr lang="es-ES_tradnl" sz="1600" b="1" baseline="0" noProof="0" dirty="0" smtClean="0">
                          <a:solidFill>
                            <a:schemeClr val="tx1">
                              <a:lumMod val="85000"/>
                              <a:lumOff val="15000"/>
                            </a:schemeClr>
                          </a:solidFill>
                          <a:effectLst/>
                          <a:latin typeface="+mj-lt"/>
                        </a:rPr>
                        <a:t> Zelanda</a:t>
                      </a:r>
                      <a:endParaRPr lang="es-ES_tradnl" sz="1600" b="1" noProof="0" dirty="0" smtClean="0">
                        <a:solidFill>
                          <a:schemeClr val="tx1">
                            <a:lumMod val="85000"/>
                            <a:lumOff val="15000"/>
                          </a:schemeClr>
                        </a:solidFill>
                        <a:effectLst/>
                        <a:latin typeface="+mj-lt"/>
                      </a:endParaRP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Noruega</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Paraguay</a:t>
                      </a:r>
                      <a:endParaRPr lang="es-ES_tradnl" sz="1600" b="1" noProof="0" dirty="0" smtClean="0">
                        <a:solidFill>
                          <a:schemeClr val="tx1">
                            <a:lumMod val="85000"/>
                            <a:lumOff val="15000"/>
                          </a:schemeClr>
                        </a:solidFill>
                        <a:effectLst/>
                        <a:latin typeface="+mj-lt"/>
                      </a:endParaRPr>
                    </a:p>
                    <a:p>
                      <a:pPr algn="just">
                        <a:spcAft>
                          <a:spcPts val="0"/>
                        </a:spcAft>
                      </a:pPr>
                      <a:endParaRPr lang="es-ES_tradnl" sz="1600" b="1" noProof="0" dirty="0">
                        <a:solidFill>
                          <a:schemeClr val="tx1">
                            <a:lumMod val="85000"/>
                            <a:lumOff val="15000"/>
                          </a:schemeClr>
                        </a:solidFill>
                        <a:effectLst/>
                        <a:latin typeface="+mj-lt"/>
                        <a:ea typeface="Times New Roman"/>
                      </a:endParaRPr>
                    </a:p>
                  </a:txBody>
                  <a:tcPr marL="91826" marR="91826" marT="0" marB="0">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lin ang="16200000" scaled="1"/>
                      <a:tileRect/>
                    </a:gradFill>
                  </a:tcP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Perú</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Portugal</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Puerto Rico</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noProof="0" dirty="0" smtClean="0">
                          <a:solidFill>
                            <a:schemeClr val="tx1">
                              <a:lumMod val="85000"/>
                              <a:lumOff val="15000"/>
                            </a:schemeClr>
                          </a:solidFill>
                          <a:effectLst/>
                          <a:latin typeface="+mj-lt"/>
                        </a:rPr>
                        <a:t>Suecia </a:t>
                      </a:r>
                    </a:p>
                    <a:p>
                      <a:pPr marL="285750" marR="0" indent="-285750" algn="just" defTabSz="914400" rtl="0" eaLnBrk="1" fontAlgn="auto" latinLnBrk="0" hangingPunct="1">
                        <a:lnSpc>
                          <a:spcPct val="100000"/>
                        </a:lnSpc>
                        <a:spcBef>
                          <a:spcPts val="0"/>
                        </a:spcBef>
                        <a:spcAft>
                          <a:spcPts val="0"/>
                        </a:spcAft>
                        <a:buClrTx/>
                        <a:buSzTx/>
                        <a:buFont typeface="Arial" charset="0"/>
                        <a:buChar char="•"/>
                        <a:tabLst/>
                        <a:defRPr/>
                      </a:pPr>
                      <a:r>
                        <a:rPr lang="es-ES_tradnl" sz="1600" b="1" kern="1200" noProof="0" dirty="0" smtClean="0">
                          <a:solidFill>
                            <a:schemeClr val="tx1">
                              <a:lumMod val="85000"/>
                              <a:lumOff val="15000"/>
                            </a:schemeClr>
                          </a:solidFill>
                          <a:effectLst/>
                          <a:latin typeface="+mn-lt"/>
                          <a:ea typeface="+mn-ea"/>
                          <a:cs typeface="+mn-cs"/>
                        </a:rPr>
                        <a:t>Túnez </a:t>
                      </a:r>
                      <a:endParaRPr lang="es-ES_tradnl" sz="1600" b="1" noProof="0" dirty="0" smtClean="0">
                        <a:solidFill>
                          <a:schemeClr val="tx1">
                            <a:lumMod val="85000"/>
                            <a:lumOff val="15000"/>
                          </a:schemeClr>
                        </a:solidFill>
                        <a:effectLst/>
                        <a:latin typeface="+mj-lt"/>
                      </a:endParaRPr>
                    </a:p>
                    <a:p>
                      <a:pPr marL="285750" indent="-285750" algn="just">
                        <a:spcAft>
                          <a:spcPts val="0"/>
                        </a:spcAft>
                        <a:buFont typeface="Arial" charset="0"/>
                        <a:buChar char="•"/>
                      </a:pPr>
                      <a:r>
                        <a:rPr lang="es-ES_tradnl" sz="1600" b="1" noProof="0" dirty="0" smtClean="0">
                          <a:solidFill>
                            <a:schemeClr val="tx1">
                              <a:lumMod val="85000"/>
                              <a:lumOff val="15000"/>
                            </a:schemeClr>
                          </a:solidFill>
                          <a:effectLst/>
                          <a:latin typeface="+mj-lt"/>
                        </a:rPr>
                        <a:t>Reino Unido</a:t>
                      </a:r>
                    </a:p>
                    <a:p>
                      <a:pPr marL="285750" indent="-285750" algn="just">
                        <a:spcAft>
                          <a:spcPts val="0"/>
                        </a:spcAft>
                        <a:buFont typeface="Arial" charset="0"/>
                        <a:buChar char="•"/>
                      </a:pPr>
                      <a:r>
                        <a:rPr lang="es-ES_tradnl" sz="1600" b="1" kern="1200" noProof="0" dirty="0" smtClean="0">
                          <a:solidFill>
                            <a:schemeClr val="tx1">
                              <a:lumMod val="85000"/>
                              <a:lumOff val="15000"/>
                            </a:schemeClr>
                          </a:solidFill>
                          <a:effectLst/>
                          <a:latin typeface="+mn-lt"/>
                          <a:ea typeface="+mn-ea"/>
                          <a:cs typeface="+mn-cs"/>
                        </a:rPr>
                        <a:t>Venezuela</a:t>
                      </a:r>
                    </a:p>
                    <a:p>
                      <a:pPr marL="285750" indent="-285750" algn="just">
                        <a:spcAft>
                          <a:spcPts val="0"/>
                        </a:spcAft>
                        <a:buFont typeface="Arial" charset="0"/>
                        <a:buChar char="•"/>
                      </a:pPr>
                      <a:r>
                        <a:rPr lang="es-ES_tradnl" sz="1600" b="1" kern="1200" noProof="0" dirty="0" smtClean="0">
                          <a:solidFill>
                            <a:schemeClr val="tx1">
                              <a:lumMod val="85000"/>
                              <a:lumOff val="15000"/>
                            </a:schemeClr>
                          </a:solidFill>
                          <a:effectLst/>
                          <a:latin typeface="+mn-lt"/>
                          <a:ea typeface="+mn-ea"/>
                          <a:cs typeface="+mn-cs"/>
                        </a:rPr>
                        <a:t>Zambia</a:t>
                      </a:r>
                    </a:p>
                    <a:p>
                      <a:pPr algn="just">
                        <a:spcAft>
                          <a:spcPts val="0"/>
                        </a:spcAft>
                      </a:pPr>
                      <a:endParaRPr lang="es-ES_tradnl" sz="1600" b="1" noProof="0" dirty="0">
                        <a:solidFill>
                          <a:schemeClr val="tx1">
                            <a:lumMod val="85000"/>
                            <a:lumOff val="15000"/>
                          </a:schemeClr>
                        </a:solidFill>
                        <a:effectLst/>
                        <a:latin typeface="+mj-lt"/>
                        <a:ea typeface="Times New Roman"/>
                      </a:endParaRPr>
                    </a:p>
                  </a:txBody>
                  <a:tcPr marL="91826" marR="91826" marT="0" marB="0">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lin ang="16200000" scaled="1"/>
                      <a:tileRect/>
                    </a:gra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82285865"/>
              </p:ext>
            </p:extLst>
          </p:nvPr>
        </p:nvGraphicFramePr>
        <p:xfrm>
          <a:off x="1050640" y="4707984"/>
          <a:ext cx="6912768" cy="1097280"/>
        </p:xfrm>
        <a:graphic>
          <a:graphicData uri="http://schemas.openxmlformats.org/drawingml/2006/table">
            <a:tbl>
              <a:tblPr firstRow="1" firstCol="1" bandRow="1">
                <a:tableStyleId>{5C22544A-7EE6-4342-B048-85BDC9FD1C3A}</a:tableStyleId>
              </a:tblPr>
              <a:tblGrid>
                <a:gridCol w="2513248"/>
                <a:gridCol w="4399520"/>
              </a:tblGrid>
              <a:tr h="4675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2400" b="1" noProof="0" dirty="0" smtClean="0"/>
                        <a:t>Estudios de caso – </a:t>
                      </a:r>
                      <a:r>
                        <a:rPr lang="es-ES_tradnl" sz="2400" b="1" i="1" noProof="0" dirty="0" smtClean="0"/>
                        <a:t>en desarrollo</a:t>
                      </a:r>
                    </a:p>
                  </a:txBody>
                  <a:tcPr marL="91826" marR="91826" marT="0" marB="0">
                    <a:solidFill>
                      <a:srgbClr val="00B29C"/>
                    </a:solidFill>
                  </a:tcPr>
                </a:tc>
                <a:tc hMerge="1">
                  <a:txBody>
                    <a:bodyPr/>
                    <a:lstStyle/>
                    <a:p>
                      <a:endParaRPr lang="en-US"/>
                    </a:p>
                  </a:txBody>
                  <a:tcPr/>
                </a:tc>
              </a:tr>
              <a:tr h="672460">
                <a:tc>
                  <a:txBody>
                    <a:bodyPr/>
                    <a:lstStyle/>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kumimoji="0" lang="es-ES_tradnl" sz="1600" b="1" i="0" u="none" strike="noStrike" kern="1200" cap="none" spc="0" normalizeH="0" baseline="0" noProof="0" dirty="0" smtClean="0">
                          <a:ln>
                            <a:noFill/>
                          </a:ln>
                          <a:solidFill>
                            <a:prstClr val="black"/>
                          </a:solidFill>
                          <a:effectLst/>
                          <a:uLnTx/>
                          <a:uFillTx/>
                          <a:latin typeface="+mn-lt"/>
                          <a:ea typeface="+mn-ea"/>
                          <a:cs typeface="+mn-cs"/>
                        </a:rPr>
                        <a:t>Holanda</a:t>
                      </a:r>
                    </a:p>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kumimoji="0" lang="es-ES_tradnl" sz="1600" b="1" i="0" u="none" strike="noStrike" kern="1200" cap="none" spc="0" normalizeH="0" baseline="0" noProof="0" dirty="0" smtClean="0">
                          <a:ln>
                            <a:noFill/>
                          </a:ln>
                          <a:solidFill>
                            <a:prstClr val="black"/>
                          </a:solidFill>
                          <a:effectLst/>
                          <a:uLnTx/>
                          <a:uFillTx/>
                          <a:latin typeface="+mn-lt"/>
                          <a:ea typeface="+mn-ea"/>
                          <a:cs typeface="+mn-cs"/>
                        </a:rPr>
                        <a:t>Filipinas </a:t>
                      </a:r>
                      <a:endParaRPr lang="es-ES_tradnl" sz="1600" b="1" noProof="0" dirty="0" smtClean="0">
                        <a:solidFill>
                          <a:schemeClr val="tx1">
                            <a:lumMod val="85000"/>
                            <a:lumOff val="15000"/>
                          </a:schemeClr>
                        </a:solidFill>
                        <a:effectLst/>
                        <a:latin typeface="+mj-lt"/>
                        <a:ea typeface="Times New Roman"/>
                      </a:endParaRPr>
                    </a:p>
                  </a:txBody>
                  <a:tcPr marL="91826" marR="91826" marT="0" marB="0">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lin ang="16200000" scaled="1"/>
                      <a:tileRect/>
                    </a:gradFill>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charset="0"/>
                        <a:buChar char="•"/>
                        <a:tabLst/>
                        <a:defRPr/>
                      </a:pPr>
                      <a:r>
                        <a:rPr kumimoji="0" lang="es-ES_tradnl" sz="1600" b="1" i="0" u="none" strike="noStrike" kern="1200" cap="none" spc="0" normalizeH="0" baseline="0" noProof="0" dirty="0" smtClean="0">
                          <a:ln>
                            <a:noFill/>
                          </a:ln>
                          <a:solidFill>
                            <a:prstClr val="black"/>
                          </a:solidFill>
                          <a:effectLst/>
                          <a:uLnTx/>
                          <a:uFillTx/>
                          <a:latin typeface="+mn-lt"/>
                          <a:ea typeface="+mn-ea"/>
                          <a:cs typeface="+mn-cs"/>
                        </a:rPr>
                        <a:t>Estados Unidos</a:t>
                      </a:r>
                    </a:p>
                    <a:p>
                      <a:pPr marL="285750" marR="0" lvl="0" indent="-285750" algn="just" defTabSz="914400" rtl="0" eaLnBrk="1" fontAlgn="auto" latinLnBrk="0" hangingPunct="1">
                        <a:lnSpc>
                          <a:spcPct val="100000"/>
                        </a:lnSpc>
                        <a:spcBef>
                          <a:spcPts val="0"/>
                        </a:spcBef>
                        <a:spcAft>
                          <a:spcPts val="0"/>
                        </a:spcAft>
                        <a:buClrTx/>
                        <a:buSzTx/>
                        <a:buFont typeface="Arial" charset="0"/>
                        <a:buChar char="•"/>
                        <a:tabLst/>
                        <a:defRPr/>
                      </a:pPr>
                      <a:r>
                        <a:rPr kumimoji="0" lang="es-ES_tradnl" sz="1600" b="1" i="0" u="none" strike="noStrike" kern="1200" cap="none" spc="0" normalizeH="0" baseline="0" noProof="0" dirty="0" smtClean="0">
                          <a:ln>
                            <a:noFill/>
                          </a:ln>
                          <a:solidFill>
                            <a:prstClr val="black"/>
                          </a:solidFill>
                          <a:effectLst/>
                          <a:uLnTx/>
                          <a:uFillTx/>
                          <a:latin typeface="+mn-lt"/>
                          <a:ea typeface="+mn-ea"/>
                          <a:cs typeface="+mn-cs"/>
                        </a:rPr>
                        <a:t>Reino Unido</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_tradnl" sz="1600" b="1" noProof="0" dirty="0" smtClean="0">
                        <a:solidFill>
                          <a:schemeClr val="tx1">
                            <a:lumMod val="85000"/>
                            <a:lumOff val="15000"/>
                          </a:schemeClr>
                        </a:solidFill>
                        <a:effectLst/>
                        <a:latin typeface="+mj-lt"/>
                        <a:ea typeface="Times New Roman"/>
                      </a:endParaRPr>
                    </a:p>
                  </a:txBody>
                  <a:tcPr marL="91826" marR="91826" marT="0" marB="0">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lin ang="16200000" scaled="1"/>
                      <a:tileRect/>
                    </a:gradFill>
                  </a:tcPr>
                </a:tc>
              </a:tr>
            </a:tbl>
          </a:graphicData>
        </a:graphic>
      </p:graphicFrame>
    </p:spTree>
    <p:extLst>
      <p:ext uri="{BB962C8B-B14F-4D97-AF65-F5344CB8AC3E}">
        <p14:creationId xmlns:p14="http://schemas.microsoft.com/office/powerpoint/2010/main" val="1854413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24036"/>
            <a:ext cx="8280920" cy="954107"/>
          </a:xfrm>
          <a:prstGeom prst="rect">
            <a:avLst/>
          </a:prstGeom>
          <a:noFill/>
        </p:spPr>
        <p:txBody>
          <a:bodyPr wrap="square" rtlCol="0">
            <a:spAutoFit/>
          </a:bodyPr>
          <a:lstStyle/>
          <a:p>
            <a:r>
              <a:rPr lang="es-ES_tradnl" sz="2800" b="1" dirty="0" smtClean="0">
                <a:solidFill>
                  <a:srgbClr val="00B29C"/>
                </a:solidFill>
              </a:rPr>
              <a:t>¿Por qué colaborar? ¿Cuál es el impacto en la rendición de cuentas? ¿Cómo se puede medir?</a:t>
            </a:r>
            <a:endParaRPr lang="es-ES_tradnl" sz="2800" b="1" dirty="0">
              <a:solidFill>
                <a:srgbClr val="00B29C"/>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432801502"/>
              </p:ext>
            </p:extLst>
          </p:nvPr>
        </p:nvGraphicFramePr>
        <p:xfrm>
          <a:off x="179512" y="980728"/>
          <a:ext cx="8748464" cy="5633569"/>
        </p:xfrm>
        <a:graphic>
          <a:graphicData uri="http://schemas.openxmlformats.org/drawingml/2006/table">
            <a:tbl>
              <a:tblPr firstRow="1" bandRow="1">
                <a:tableStyleId>{5C22544A-7EE6-4342-B048-85BDC9FD1C3A}</a:tableStyleId>
              </a:tblPr>
              <a:tblGrid>
                <a:gridCol w="2449570"/>
                <a:gridCol w="3149447"/>
                <a:gridCol w="3149447"/>
              </a:tblGrid>
              <a:tr h="382797">
                <a:tc>
                  <a:txBody>
                    <a:bodyPr/>
                    <a:lstStyle/>
                    <a:p>
                      <a:r>
                        <a:rPr lang="es-ES_tradnl" noProof="0" dirty="0" smtClean="0"/>
                        <a:t>Beneficios esperados</a:t>
                      </a:r>
                      <a:endParaRPr lang="es-ES_tradnl" noProof="0" dirty="0"/>
                    </a:p>
                  </a:txBody>
                  <a:tcPr>
                    <a:solidFill>
                      <a:srgbClr val="00B29C"/>
                    </a:solidFill>
                  </a:tcPr>
                </a:tc>
                <a:tc>
                  <a:txBody>
                    <a:bodyPr/>
                    <a:lstStyle/>
                    <a:p>
                      <a:r>
                        <a:rPr lang="en-GB" dirty="0" err="1" smtClean="0"/>
                        <a:t>Teor</a:t>
                      </a:r>
                      <a:r>
                        <a:rPr lang="es-ES" dirty="0" smtClean="0"/>
                        <a:t>í</a:t>
                      </a:r>
                      <a:r>
                        <a:rPr lang="en-GB" dirty="0" smtClean="0"/>
                        <a:t>a de </a:t>
                      </a:r>
                      <a:r>
                        <a:rPr lang="en-GB" dirty="0" err="1" smtClean="0"/>
                        <a:t>Cambio</a:t>
                      </a:r>
                      <a:endParaRPr lang="en-GB" dirty="0"/>
                    </a:p>
                  </a:txBody>
                  <a:tcPr>
                    <a:solidFill>
                      <a:srgbClr val="00B29C"/>
                    </a:solidFill>
                  </a:tcPr>
                </a:tc>
                <a:tc>
                  <a:txBody>
                    <a:bodyPr/>
                    <a:lstStyle/>
                    <a:p>
                      <a:r>
                        <a:rPr lang="es-ES_tradnl" noProof="0" dirty="0" smtClean="0"/>
                        <a:t>Monitoreo</a:t>
                      </a:r>
                      <a:endParaRPr lang="es-ES_tradnl" noProof="0" dirty="0"/>
                    </a:p>
                  </a:txBody>
                  <a:tcPr>
                    <a:solidFill>
                      <a:srgbClr val="00B29C"/>
                    </a:solidFill>
                  </a:tcPr>
                </a:tc>
              </a:tr>
              <a:tr h="1420514">
                <a:tc>
                  <a:txBody>
                    <a:bodyPr/>
                    <a:lstStyle/>
                    <a:p>
                      <a:pPr>
                        <a:spcBef>
                          <a:spcPts val="0"/>
                        </a:spcBef>
                      </a:pPr>
                      <a:r>
                        <a:rPr lang="es-ES_tradnl" sz="1600" b="1" noProof="0" dirty="0" smtClean="0">
                          <a:solidFill>
                            <a:schemeClr val="tx1"/>
                          </a:solidFill>
                        </a:rPr>
                        <a:t>Se fortalece la independencia</a:t>
                      </a:r>
                      <a:r>
                        <a:rPr lang="es-ES_tradnl" sz="1600" b="1" baseline="0" noProof="0" dirty="0" smtClean="0">
                          <a:solidFill>
                            <a:schemeClr val="tx1"/>
                          </a:solidFill>
                        </a:rPr>
                        <a:t> y relevancia de la EFS</a:t>
                      </a:r>
                      <a:endParaRPr lang="es-ES_tradnl" sz="1600" b="1" noProof="0" dirty="0" smtClean="0">
                        <a:solidFill>
                          <a:schemeClr val="tx1"/>
                        </a:solidFill>
                      </a:endParaRPr>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c>
                  <a:txBody>
                    <a:bodyPr/>
                    <a:lstStyle/>
                    <a:p>
                      <a:r>
                        <a:rPr lang="es-ES_tradnl" sz="1600" noProof="0" dirty="0" smtClean="0"/>
                        <a:t>La mayor concientización sobre el papel y funciones de las EFS aumenta</a:t>
                      </a:r>
                      <a:r>
                        <a:rPr lang="es-ES_tradnl" sz="1600" baseline="0" noProof="0" dirty="0" smtClean="0"/>
                        <a:t> la demanda de sus servicios y su reconocimiento institucional.</a:t>
                      </a:r>
                      <a:endParaRPr lang="es-ES_tradnl" sz="1600" noProof="0" dirty="0"/>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c>
                  <a:txBody>
                    <a:bodyPr/>
                    <a:lstStyle/>
                    <a:p>
                      <a:pPr marL="285750" indent="-285750">
                        <a:buFont typeface="Arial" panose="020B0604020202020204" pitchFamily="34" charset="0"/>
                        <a:buChar char="•"/>
                      </a:pPr>
                      <a:r>
                        <a:rPr lang="es-ES_tradnl" sz="1600" noProof="0" dirty="0" smtClean="0"/>
                        <a:t>No. de quejas/denuncias recibidas de los ciudadanos.</a:t>
                      </a:r>
                    </a:p>
                    <a:p>
                      <a:pPr marL="285750" indent="-285750">
                        <a:buFont typeface="Arial" panose="020B0604020202020204" pitchFamily="34" charset="0"/>
                        <a:buChar char="•"/>
                      </a:pPr>
                      <a:r>
                        <a:rPr lang="es-ES_tradnl" sz="1600" noProof="0" dirty="0" smtClean="0"/>
                        <a:t>Volumen y calidad de la cobertura de los medios de </a:t>
                      </a:r>
                      <a:r>
                        <a:rPr lang="es-ES_tradnl" sz="1600" noProof="0" dirty="0" smtClean="0"/>
                        <a:t>comunicación.</a:t>
                      </a:r>
                      <a:endParaRPr lang="es-ES_tradnl" sz="1600" noProof="0" dirty="0"/>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r>
              <a:tr h="19532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600" b="1" noProof="0" dirty="0" smtClean="0">
                          <a:solidFill>
                            <a:schemeClr val="tx1"/>
                          </a:solidFill>
                        </a:rPr>
                        <a:t>Mayor acceso y uso de la información producida por la EFS fortalece</a:t>
                      </a:r>
                      <a:r>
                        <a:rPr lang="es-ES_tradnl" sz="1600" b="1" baseline="0" noProof="0" dirty="0" smtClean="0">
                          <a:solidFill>
                            <a:schemeClr val="tx1"/>
                          </a:solidFill>
                        </a:rPr>
                        <a:t> el control gubernamental</a:t>
                      </a:r>
                      <a:endParaRPr lang="es-ES_tradnl" sz="1600" b="1" noProof="0" dirty="0" smtClean="0">
                        <a:solidFill>
                          <a:schemeClr val="tx1"/>
                        </a:solidFill>
                      </a:endParaRPr>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c>
                  <a:txBody>
                    <a:bodyPr/>
                    <a:lstStyle/>
                    <a:p>
                      <a:r>
                        <a:rPr lang="es-ES_tradnl" sz="1600" baseline="0" noProof="0" dirty="0" smtClean="0"/>
                        <a:t>Al publicar sus informes, las EFS ofrecen a otros actores recursos para fortalecer el control sobre el gobierno. </a:t>
                      </a:r>
                      <a:endParaRPr lang="es-ES_tradnl" sz="1600" noProof="0" dirty="0"/>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c>
                  <a:txBody>
                    <a:bodyPr/>
                    <a:lstStyle/>
                    <a:p>
                      <a:pPr marL="285750" indent="-285750">
                        <a:buFont typeface="Arial" panose="020B0604020202020204" pitchFamily="34" charset="0"/>
                        <a:buChar char="•"/>
                      </a:pPr>
                      <a:r>
                        <a:rPr lang="es-ES_tradnl" sz="1600" noProof="0" dirty="0" smtClean="0"/>
                        <a:t>No. de actividades para  colaborar con los ciudadanos. </a:t>
                      </a:r>
                      <a:endParaRPr lang="es-ES_tradnl" sz="1600" baseline="0" noProof="0" dirty="0" smtClean="0"/>
                    </a:p>
                    <a:p>
                      <a:pPr marL="285750" indent="-285750">
                        <a:buFont typeface="Arial" panose="020B0604020202020204" pitchFamily="34" charset="0"/>
                        <a:buChar char="•"/>
                      </a:pPr>
                      <a:r>
                        <a:rPr lang="es-ES_tradnl" sz="1600" baseline="0" noProof="0" dirty="0" smtClean="0"/>
                        <a:t>Porcentaje de reportes de auditoria revisados por el Parlamento.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_tradnl" sz="1600" kern="1200" noProof="0" dirty="0" smtClean="0">
                          <a:solidFill>
                            <a:schemeClr val="dk1"/>
                          </a:solidFill>
                          <a:effectLst/>
                          <a:latin typeface="+mn-lt"/>
                          <a:ea typeface="+mn-ea"/>
                          <a:cs typeface="+mn-cs"/>
                        </a:rPr>
                        <a:t>“Utilidad” de los productos de la EFS para el control social y el control político. </a:t>
                      </a:r>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r>
              <a:tr h="1788098">
                <a:tc>
                  <a:txBody>
                    <a:bodyPr/>
                    <a:lstStyle/>
                    <a:p>
                      <a:r>
                        <a:rPr lang="es-ES_tradnl" sz="1600" b="1" kern="1200" noProof="0" dirty="0" smtClean="0">
                          <a:solidFill>
                            <a:schemeClr val="tx1"/>
                          </a:solidFill>
                          <a:latin typeface="+mn-lt"/>
                          <a:ea typeface="+mn-ea"/>
                          <a:cs typeface="+mn-cs"/>
                        </a:rPr>
                        <a:t>Mejor</a:t>
                      </a:r>
                      <a:r>
                        <a:rPr lang="es-ES_tradnl" sz="1600" b="1" kern="1200" baseline="0" noProof="0" dirty="0" smtClean="0">
                          <a:solidFill>
                            <a:schemeClr val="tx1"/>
                          </a:solidFill>
                          <a:latin typeface="+mn-lt"/>
                          <a:ea typeface="+mn-ea"/>
                          <a:cs typeface="+mn-cs"/>
                        </a:rPr>
                        <a:t> calidad del trabajo de la EFS</a:t>
                      </a:r>
                      <a:endParaRPr lang="es-ES_tradnl" sz="1600" b="1" kern="1200" noProof="0" dirty="0">
                        <a:solidFill>
                          <a:schemeClr val="tx1"/>
                        </a:solidFill>
                        <a:latin typeface="+mn-lt"/>
                        <a:ea typeface="+mn-ea"/>
                        <a:cs typeface="+mn-cs"/>
                      </a:endParaRPr>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c>
                  <a:txBody>
                    <a:bodyPr/>
                    <a:lstStyle/>
                    <a:p>
                      <a:r>
                        <a:rPr lang="es-ES_tradnl" sz="1600" noProof="0" dirty="0" smtClean="0"/>
                        <a:t>Las EFS se</a:t>
                      </a:r>
                      <a:r>
                        <a:rPr lang="es-ES_tradnl" sz="1600" baseline="0" noProof="0" dirty="0" smtClean="0"/>
                        <a:t> ven motivadas a producir información de calidad y a respetar los plazos. También reciben más evidencia y negocian criterios aceptables. </a:t>
                      </a:r>
                      <a:endParaRPr lang="es-ES_tradnl" sz="1600" noProof="0" dirty="0"/>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c>
                  <a:txBody>
                    <a:bodyPr/>
                    <a:lstStyle/>
                    <a:p>
                      <a:pPr marL="285750" indent="-285750">
                        <a:buFont typeface="Arial" panose="020B0604020202020204" pitchFamily="34" charset="0"/>
                        <a:buChar char="•"/>
                      </a:pPr>
                      <a:r>
                        <a:rPr lang="es-ES_tradnl" sz="1600" noProof="0" dirty="0" smtClean="0"/>
                        <a:t>Satisfacción de los usuarios sobre</a:t>
                      </a:r>
                      <a:r>
                        <a:rPr lang="es-ES_tradnl" sz="1600" baseline="0" noProof="0" dirty="0" smtClean="0"/>
                        <a:t> </a:t>
                      </a:r>
                      <a:r>
                        <a:rPr lang="es-ES_tradnl" sz="1600" noProof="0" dirty="0" smtClean="0"/>
                        <a:t>la calidad de los informes y productos de auditoria. </a:t>
                      </a:r>
                      <a:endParaRPr lang="es-ES_tradnl" sz="1600" noProof="0" dirty="0"/>
                    </a:p>
                  </a:txBody>
                  <a:tcPr>
                    <a:gradFill flip="none" rotWithShape="1">
                      <a:gsLst>
                        <a:gs pos="0">
                          <a:srgbClr val="00B29C">
                            <a:tint val="66000"/>
                            <a:satMod val="160000"/>
                          </a:srgbClr>
                        </a:gs>
                        <a:gs pos="50000">
                          <a:srgbClr val="00B29C">
                            <a:tint val="44500"/>
                            <a:satMod val="160000"/>
                          </a:srgbClr>
                        </a:gs>
                        <a:gs pos="100000">
                          <a:srgbClr val="00B29C">
                            <a:tint val="23500"/>
                            <a:satMod val="160000"/>
                          </a:srgbClr>
                        </a:gs>
                      </a:gsLst>
                      <a:path path="circle">
                        <a:fillToRect l="100000" b="100000"/>
                      </a:path>
                      <a:tileRect t="-100000" r="-100000"/>
                    </a:gradFill>
                  </a:tcPr>
                </a:tc>
              </a:tr>
            </a:tbl>
          </a:graphicData>
        </a:graphic>
      </p:graphicFrame>
      <p:sp>
        <p:nvSpPr>
          <p:cNvPr id="8" name="TextBox 7"/>
          <p:cNvSpPr txBox="1"/>
          <p:nvPr/>
        </p:nvSpPr>
        <p:spPr>
          <a:xfrm>
            <a:off x="4692340" y="6149101"/>
            <a:ext cx="3776996" cy="461665"/>
          </a:xfrm>
          <a:prstGeom prst="rect">
            <a:avLst/>
          </a:prstGeom>
          <a:noFill/>
        </p:spPr>
        <p:txBody>
          <a:bodyPr wrap="none" rtlCol="0">
            <a:spAutoFit/>
          </a:bodyPr>
          <a:lstStyle/>
          <a:p>
            <a:r>
              <a:rPr lang="es-ES_tradnl" sz="2400" b="1" dirty="0" smtClean="0">
                <a:solidFill>
                  <a:schemeClr val="accent6">
                    <a:lumMod val="75000"/>
                  </a:schemeClr>
                </a:solidFill>
                <a:latin typeface="Arial" panose="020B0604020202020204" pitchFamily="34" charset="0"/>
                <a:ea typeface="+mj-ea"/>
                <a:cs typeface="Arial" panose="020B0604020202020204" pitchFamily="34" charset="0"/>
              </a:rPr>
              <a:t>Resultados Preliminares</a:t>
            </a:r>
            <a:endParaRPr lang="es-ES_tradnl" dirty="0"/>
          </a:p>
        </p:txBody>
      </p:sp>
    </p:spTree>
    <p:extLst>
      <p:ext uri="{BB962C8B-B14F-4D97-AF65-F5344CB8AC3E}">
        <p14:creationId xmlns:p14="http://schemas.microsoft.com/office/powerpoint/2010/main" val="1865084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88640"/>
            <a:ext cx="8280920" cy="1015663"/>
          </a:xfrm>
          <a:prstGeom prst="rect">
            <a:avLst/>
          </a:prstGeom>
          <a:noFill/>
        </p:spPr>
        <p:txBody>
          <a:bodyPr wrap="square" rtlCol="0">
            <a:spAutoFit/>
          </a:bodyPr>
          <a:lstStyle/>
          <a:p>
            <a:r>
              <a:rPr lang="es-ES_tradnl" sz="3000" b="1" dirty="0" smtClean="0">
                <a:solidFill>
                  <a:srgbClr val="00B29C"/>
                </a:solidFill>
              </a:rPr>
              <a:t>Colaboración EFS y actores externos –</a:t>
            </a:r>
          </a:p>
          <a:p>
            <a:r>
              <a:rPr lang="es-ES_tradnl" sz="3000" b="1" dirty="0" smtClean="0">
                <a:solidFill>
                  <a:srgbClr val="00B29C"/>
                </a:solidFill>
              </a:rPr>
              <a:t>Tipologías </a:t>
            </a:r>
            <a:endParaRPr lang="es-ES_tradnl" sz="3000" b="1" dirty="0">
              <a:solidFill>
                <a:srgbClr val="00B29C"/>
              </a:solidFill>
            </a:endParaRPr>
          </a:p>
        </p:txBody>
      </p:sp>
      <p:graphicFrame>
        <p:nvGraphicFramePr>
          <p:cNvPr id="4" name="Diagram 3"/>
          <p:cNvGraphicFramePr/>
          <p:nvPr>
            <p:extLst>
              <p:ext uri="{D42A27DB-BD31-4B8C-83A1-F6EECF244321}">
                <p14:modId xmlns:p14="http://schemas.microsoft.com/office/powerpoint/2010/main" val="3849021455"/>
              </p:ext>
            </p:extLst>
          </p:nvPr>
        </p:nvGraphicFramePr>
        <p:xfrm>
          <a:off x="179512" y="1412776"/>
          <a:ext cx="8758808" cy="52439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1990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88640"/>
            <a:ext cx="8280920" cy="553998"/>
          </a:xfrm>
          <a:prstGeom prst="rect">
            <a:avLst/>
          </a:prstGeom>
          <a:noFill/>
        </p:spPr>
        <p:txBody>
          <a:bodyPr wrap="square" rtlCol="0">
            <a:spAutoFit/>
          </a:bodyPr>
          <a:lstStyle/>
          <a:p>
            <a:r>
              <a:rPr lang="es-ES_tradnl" sz="3000" b="1" dirty="0" smtClean="0">
                <a:solidFill>
                  <a:srgbClr val="00B29C"/>
                </a:solidFill>
              </a:rPr>
              <a:t>Prácticas de colaboración más frecuentes</a:t>
            </a:r>
            <a:endParaRPr lang="es-ES_tradnl" sz="3000" b="1" dirty="0">
              <a:solidFill>
                <a:srgbClr val="00B29C"/>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72" y="1360578"/>
            <a:ext cx="4551655" cy="2984716"/>
          </a:xfrm>
          <a:prstGeom prst="rect">
            <a:avLst/>
          </a:prstGeom>
          <a:noFill/>
          <a:ln w="9525">
            <a:noFill/>
            <a:miter lim="800000"/>
            <a:headEnd/>
            <a:tailEnd/>
          </a:ln>
          <a:effectLst>
            <a:outerShdw blurRad="50800" dist="38100" dir="13500000" algn="br"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1172" y="2761194"/>
            <a:ext cx="4442828" cy="378903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076056" y="1484784"/>
            <a:ext cx="3312368" cy="1107996"/>
          </a:xfrm>
          <a:prstGeom prst="rect">
            <a:avLst/>
          </a:prstGeom>
          <a:noFill/>
        </p:spPr>
        <p:txBody>
          <a:bodyPr wrap="square" rtlCol="0">
            <a:spAutoFit/>
          </a:bodyPr>
          <a:lstStyle/>
          <a:p>
            <a:r>
              <a:rPr lang="es-ES_tradnl" sz="2400" i="1" dirty="0" smtClean="0">
                <a:solidFill>
                  <a:srgbClr val="FF0000"/>
                </a:solidFill>
              </a:rPr>
              <a:t>por actor y etapa del ciclo de auditor</a:t>
            </a:r>
            <a:r>
              <a:rPr lang="es-ES" sz="2400" i="1" dirty="0" smtClean="0">
                <a:solidFill>
                  <a:srgbClr val="FF0000"/>
                </a:solidFill>
              </a:rPr>
              <a:t>í</a:t>
            </a:r>
            <a:r>
              <a:rPr lang="es-ES_tradnl" sz="2400" i="1" dirty="0" smtClean="0">
                <a:solidFill>
                  <a:srgbClr val="FF0000"/>
                </a:solidFill>
              </a:rPr>
              <a:t>a</a:t>
            </a:r>
          </a:p>
          <a:p>
            <a:endParaRPr lang="nb-NO" dirty="0"/>
          </a:p>
        </p:txBody>
      </p:sp>
    </p:spTree>
    <p:extLst>
      <p:ext uri="{BB962C8B-B14F-4D97-AF65-F5344CB8AC3E}">
        <p14:creationId xmlns:p14="http://schemas.microsoft.com/office/powerpoint/2010/main" val="1503045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88640"/>
            <a:ext cx="6768752" cy="1292662"/>
          </a:xfrm>
          <a:prstGeom prst="rect">
            <a:avLst/>
          </a:prstGeom>
          <a:noFill/>
        </p:spPr>
        <p:txBody>
          <a:bodyPr wrap="square" rtlCol="0">
            <a:spAutoFit/>
          </a:bodyPr>
          <a:lstStyle/>
          <a:p>
            <a:r>
              <a:rPr lang="es-ES_tradnl" sz="2600" b="1" dirty="0" smtClean="0">
                <a:solidFill>
                  <a:srgbClr val="00B29C"/>
                </a:solidFill>
              </a:rPr>
              <a:t>Factores que llevan a la adopción de prácticas de colaboración </a:t>
            </a:r>
          </a:p>
          <a:p>
            <a:r>
              <a:rPr lang="es-ES_tradnl" sz="2600" b="1" dirty="0" smtClean="0">
                <a:solidFill>
                  <a:srgbClr val="00B29C"/>
                </a:solidFill>
              </a:rPr>
              <a:t>– Incentivos para colaborar</a:t>
            </a:r>
            <a:endParaRPr lang="es-ES_tradnl" sz="2600" b="1" dirty="0">
              <a:solidFill>
                <a:srgbClr val="00B29C"/>
              </a:solidFill>
            </a:endParaRPr>
          </a:p>
        </p:txBody>
      </p:sp>
      <p:graphicFrame>
        <p:nvGraphicFramePr>
          <p:cNvPr id="8" name="Diagram 7"/>
          <p:cNvGraphicFramePr/>
          <p:nvPr>
            <p:extLst>
              <p:ext uri="{D42A27DB-BD31-4B8C-83A1-F6EECF244321}">
                <p14:modId xmlns:p14="http://schemas.microsoft.com/office/powerpoint/2010/main" val="338672052"/>
              </p:ext>
            </p:extLst>
          </p:nvPr>
        </p:nvGraphicFramePr>
        <p:xfrm>
          <a:off x="683568" y="2060848"/>
          <a:ext cx="7920880" cy="2585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8980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88640"/>
            <a:ext cx="8280920" cy="1015663"/>
          </a:xfrm>
          <a:prstGeom prst="rect">
            <a:avLst/>
          </a:prstGeom>
          <a:noFill/>
        </p:spPr>
        <p:txBody>
          <a:bodyPr wrap="square" rtlCol="0">
            <a:spAutoFit/>
          </a:bodyPr>
          <a:lstStyle/>
          <a:p>
            <a:r>
              <a:rPr lang="es-ES_tradnl" sz="3000" b="1" dirty="0" smtClean="0">
                <a:solidFill>
                  <a:srgbClr val="00B29C"/>
                </a:solidFill>
              </a:rPr>
              <a:t>Barreras y obstáculos para fortalecer la colaboración</a:t>
            </a:r>
            <a:endParaRPr lang="es-ES_tradnl" sz="3000" b="1" dirty="0">
              <a:solidFill>
                <a:srgbClr val="00B29C"/>
              </a:solidFill>
            </a:endParaRPr>
          </a:p>
        </p:txBody>
      </p:sp>
      <p:sp>
        <p:nvSpPr>
          <p:cNvPr id="3" name="TextBox 2"/>
          <p:cNvSpPr txBox="1"/>
          <p:nvPr/>
        </p:nvSpPr>
        <p:spPr>
          <a:xfrm>
            <a:off x="337140" y="1412776"/>
            <a:ext cx="8627348" cy="509370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s-ES_tradnl" sz="2200" b="1" dirty="0">
                <a:solidFill>
                  <a:schemeClr val="accent6">
                    <a:lumMod val="75000"/>
                  </a:schemeClr>
                </a:solidFill>
              </a:rPr>
              <a:t>Riesgos</a:t>
            </a:r>
          </a:p>
          <a:p>
            <a:pPr marL="285750" indent="-285750">
              <a:buFont typeface="Arial" panose="020B0604020202020204" pitchFamily="34" charset="0"/>
              <a:buChar char="•"/>
            </a:pPr>
            <a:r>
              <a:rPr lang="es-ES_tradnl" dirty="0" smtClean="0"/>
              <a:t>Las EFS perciben mas riesgos en la colaboración con la sociedad civil (67%) y con los medios (62%) que con las legislaturas (48%). </a:t>
            </a:r>
          </a:p>
          <a:p>
            <a:pPr marL="742950" lvl="1" indent="-285750">
              <a:lnSpc>
                <a:spcPct val="150000"/>
              </a:lnSpc>
              <a:buFont typeface="Arial" panose="020B0604020202020204" pitchFamily="34" charset="0"/>
              <a:buChar char="•"/>
            </a:pPr>
            <a:r>
              <a:rPr lang="es-ES_tradnl" i="1" dirty="0" smtClean="0"/>
              <a:t>Parlamento</a:t>
            </a:r>
            <a:r>
              <a:rPr lang="es-ES_tradnl" dirty="0" smtClean="0"/>
              <a:t>: interferencia política y limitaciones a la autonomía de la EFS.</a:t>
            </a:r>
          </a:p>
          <a:p>
            <a:pPr marL="742950" lvl="1" indent="-285750">
              <a:buFont typeface="Arial" panose="020B0604020202020204" pitchFamily="34" charset="0"/>
              <a:buChar char="•"/>
            </a:pPr>
            <a:r>
              <a:rPr lang="es-ES_tradnl" i="1" dirty="0" smtClean="0"/>
              <a:t>Medios</a:t>
            </a:r>
            <a:r>
              <a:rPr lang="es-ES_tradnl" dirty="0" smtClean="0"/>
              <a:t>: sensacionalismo y exposición negativa de la EFS.</a:t>
            </a:r>
          </a:p>
          <a:p>
            <a:pPr marL="742950" lvl="1" indent="-285750">
              <a:buFont typeface="Arial" panose="020B0604020202020204" pitchFamily="34" charset="0"/>
              <a:buChar char="•"/>
            </a:pPr>
            <a:r>
              <a:rPr lang="es-ES_tradnl" i="1" dirty="0" smtClean="0"/>
              <a:t>Sociedad civil</a:t>
            </a:r>
            <a:r>
              <a:rPr lang="es-ES_tradnl" dirty="0" smtClean="0"/>
              <a:t>: interferencia, mal uso de la información.</a:t>
            </a:r>
            <a:endParaRPr lang="es-ES_tradnl" b="1" dirty="0" smtClean="0"/>
          </a:p>
          <a:p>
            <a:pPr>
              <a:lnSpc>
                <a:spcPct val="150000"/>
              </a:lnSpc>
            </a:pPr>
            <a:r>
              <a:rPr lang="es-ES_tradnl" sz="2200" b="1" dirty="0" smtClean="0">
                <a:solidFill>
                  <a:schemeClr val="accent6">
                    <a:lumMod val="75000"/>
                  </a:schemeClr>
                </a:solidFill>
              </a:rPr>
              <a:t>Cuellos de botella y obstáculos </a:t>
            </a:r>
            <a:r>
              <a:rPr lang="es-ES_tradnl" i="1" dirty="0" smtClean="0"/>
              <a:t>(escala de 1 a 10)</a:t>
            </a:r>
          </a:p>
          <a:p>
            <a:pPr marL="285750" indent="-285750">
              <a:buFont typeface="Arial" panose="020B0604020202020204" pitchFamily="34" charset="0"/>
              <a:buChar char="•"/>
            </a:pPr>
            <a:r>
              <a:rPr lang="es-ES_tradnl" dirty="0" smtClean="0"/>
              <a:t>Información y transparencia </a:t>
            </a:r>
            <a:endParaRPr lang="es-ES_tradnl" i="1" dirty="0"/>
          </a:p>
          <a:p>
            <a:pPr marL="742950" lvl="1" indent="-285750">
              <a:buFont typeface="Arial" panose="020B0604020202020204" pitchFamily="34" charset="0"/>
              <a:buChar char="•"/>
            </a:pPr>
            <a:r>
              <a:rPr lang="es-ES_tradnl" dirty="0" smtClean="0"/>
              <a:t>Carga de trabajo (5.2), recursos (5.1), limitaciones del marco normativo (4.9).</a:t>
            </a:r>
          </a:p>
          <a:p>
            <a:pPr marL="285750" indent="-285750">
              <a:lnSpc>
                <a:spcPct val="150000"/>
              </a:lnSpc>
              <a:buFont typeface="Arial" panose="020B0604020202020204" pitchFamily="34" charset="0"/>
              <a:buChar char="•"/>
            </a:pPr>
            <a:r>
              <a:rPr lang="es-ES_tradnl" dirty="0" smtClean="0"/>
              <a:t>Colaboración</a:t>
            </a:r>
            <a:endParaRPr lang="es-ES_tradnl" i="1" dirty="0"/>
          </a:p>
          <a:p>
            <a:pPr marL="742950" lvl="1" indent="-285750">
              <a:buFont typeface="Arial" panose="020B0604020202020204" pitchFamily="34" charset="0"/>
              <a:buChar char="•"/>
            </a:pPr>
            <a:r>
              <a:rPr lang="es-ES_tradnl" i="1" dirty="0" smtClean="0"/>
              <a:t>Parlamento</a:t>
            </a:r>
            <a:r>
              <a:rPr lang="es-ES_tradnl" dirty="0" smtClean="0"/>
              <a:t>: limitado conocimiento </a:t>
            </a:r>
            <a:r>
              <a:rPr lang="es-ES_tradnl" dirty="0"/>
              <a:t>de los beneficios de la colaboración </a:t>
            </a:r>
            <a:r>
              <a:rPr lang="es-ES_tradnl" dirty="0" smtClean="0"/>
              <a:t>(5), falta de liderazgo (4.5).</a:t>
            </a:r>
          </a:p>
          <a:p>
            <a:pPr marL="742950" lvl="1" indent="-285750">
              <a:buFont typeface="Arial" panose="020B0604020202020204" pitchFamily="34" charset="0"/>
              <a:buChar char="•"/>
            </a:pPr>
            <a:r>
              <a:rPr lang="es-ES_tradnl" i="1" dirty="0" smtClean="0"/>
              <a:t>Medios</a:t>
            </a:r>
            <a:r>
              <a:rPr lang="es-ES_tradnl" dirty="0" smtClean="0"/>
              <a:t>: sensacionalismo (6), exposición negativa, limitada capacidad de los medios (5.4).</a:t>
            </a:r>
          </a:p>
          <a:p>
            <a:pPr marL="742950" lvl="1" indent="-285750">
              <a:buFont typeface="Arial" panose="020B0604020202020204" pitchFamily="34" charset="0"/>
              <a:buChar char="•"/>
            </a:pPr>
            <a:r>
              <a:rPr lang="es-ES_tradnl" i="1" dirty="0" smtClean="0"/>
              <a:t>Sociedad civil</a:t>
            </a:r>
            <a:r>
              <a:rPr lang="es-ES_tradnl" dirty="0" smtClean="0"/>
              <a:t>: limitada capacidad de sociedad civil (5.9), limitaciones de recursos (5.3), limitado conocimiento de los beneficios de la colaboración (5.3).  </a:t>
            </a:r>
          </a:p>
        </p:txBody>
      </p:sp>
    </p:spTree>
    <p:extLst>
      <p:ext uri="{BB962C8B-B14F-4D97-AF65-F5344CB8AC3E}">
        <p14:creationId xmlns:p14="http://schemas.microsoft.com/office/powerpoint/2010/main" val="1312585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2149</TotalTime>
  <Words>4001</Words>
  <Application>Microsoft Office PowerPoint</Application>
  <PresentationFormat>Presentación en pantalla (4:3)</PresentationFormat>
  <Paragraphs>300</Paragraphs>
  <Slides>15</Slides>
  <Notes>15</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Times New Roman</vt:lpstr>
      <vt:lpstr>Wingdings</vt:lpstr>
      <vt:lpstr>Office Theme</vt:lpstr>
      <vt:lpstr>Presentación de PowerPoint</vt:lpstr>
      <vt:lpstr>Plataforma para la Eficacia de las Instituciones (EIP)</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OECD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HERRICK Douglas</dc:creator>
  <cp:lastModifiedBy>Erwin Alberto Ramirez Gutierrez</cp:lastModifiedBy>
  <cp:revision>189</cp:revision>
  <cp:lastPrinted>2015-11-13T17:57:51Z</cp:lastPrinted>
  <dcterms:created xsi:type="dcterms:W3CDTF">2015-08-24T13:28:40Z</dcterms:created>
  <dcterms:modified xsi:type="dcterms:W3CDTF">2015-12-04T01:18:28Z</dcterms:modified>
</cp:coreProperties>
</file>